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389" r:id="rId3"/>
    <p:sldId id="435" r:id="rId4"/>
    <p:sldId id="333" r:id="rId5"/>
    <p:sldId id="436" r:id="rId6"/>
    <p:sldId id="417" r:id="rId7"/>
    <p:sldId id="372" r:id="rId8"/>
    <p:sldId id="401" r:id="rId9"/>
    <p:sldId id="406" r:id="rId10"/>
    <p:sldId id="431" r:id="rId11"/>
    <p:sldId id="422" r:id="rId12"/>
    <p:sldId id="423" r:id="rId13"/>
    <p:sldId id="430" r:id="rId14"/>
    <p:sldId id="437" r:id="rId15"/>
    <p:sldId id="438" r:id="rId16"/>
    <p:sldId id="425" r:id="rId17"/>
    <p:sldId id="418" r:id="rId18"/>
    <p:sldId id="439" r:id="rId19"/>
    <p:sldId id="331" r:id="rId20"/>
    <p:sldId id="359" r:id="rId21"/>
    <p:sldId id="408" r:id="rId22"/>
    <p:sldId id="318" r:id="rId23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943D"/>
    <a:srgbClr val="5F933C"/>
    <a:srgbClr val="424A35"/>
    <a:srgbClr val="91A5CC"/>
    <a:srgbClr val="B19A32"/>
    <a:srgbClr val="5C9138"/>
    <a:srgbClr val="8FA7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Açık Stil 1 - Vurgu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Açık Stil 3 - Vurgu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Açık Stil 3 - Vurgu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Açık Stil 1 - Vurgu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2C8C85-51F0-491E-9774-3900AFEF0FD7}" styleName="Açık Stil 2 - Vurgu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Açık Stil 2 - Vurgu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73A0DAA-6AF3-43AB-8588-CEC1D06C72B9}" styleName="Orta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4" autoAdjust="0"/>
    <p:restoredTop sz="88432" autoAdjust="0"/>
  </p:normalViewPr>
  <p:slideViewPr>
    <p:cSldViewPr snapToGrid="0">
      <p:cViewPr varScale="1">
        <p:scale>
          <a:sx n="57" d="100"/>
          <a:sy n="57" d="100"/>
        </p:scale>
        <p:origin x="940" y="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93777A-A1D2-4AD4-8194-7CAF9649946F}" type="datetimeFigureOut">
              <a:rPr lang="tr-TR" smtClean="0"/>
              <a:t>2.11.2022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FB21DD-B0A3-44DD-9D1E-2A2DC61F1B5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58504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B21DD-B0A3-44DD-9D1E-2A2DC61F1B5C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7409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82F1D61-EB91-4CE7-9166-CB28086CD7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A65FAD23-2625-4F37-8939-9E488DEDA5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9EF445E-C559-4B7D-856B-BC13EB1BB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93F9A-8BE5-4C79-88D9-5AA0CF2F2B82}" type="datetime1">
              <a:rPr lang="tr-TR" smtClean="0"/>
              <a:t>2.11.2022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B9E86FD-02F2-4531-8B91-BFF88DB3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8C6800E-1041-4D86-ABA1-831A4D847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86774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986E598-5FE9-4BC4-80E1-4530F43DA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79A45963-B3E0-45E5-8C6C-6723228B68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21A395D-392D-4607-A0DA-B8B7A28E7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4BF1-29E3-4ECD-9151-8420F5932688}" type="datetime1">
              <a:rPr lang="tr-TR" smtClean="0"/>
              <a:t>2.11.2022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5A50E6B-84A3-4442-BF8C-F6D3727CF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ABE9F2E-9918-484F-8C88-ADD1F5543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06883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B27006F3-055F-46BB-AA85-2D48A98E17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525F797D-5D13-4118-9DE8-95697F5CDD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2982C55-CC09-44E5-8839-F3A4251F9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1B13C-8A2A-448A-BF27-441EEFE7CB00}" type="datetime1">
              <a:rPr lang="tr-TR" smtClean="0"/>
              <a:t>2.11.2022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E7D34C4-1AAF-427E-90CB-9F51F2B4B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337BD76-83AD-419E-8758-05F5A303F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9353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5BB775E-20E1-4C79-9D43-687C70D75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9FB832F-D45A-42A8-AF11-3D403F1FC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B17CA5F-F047-4668-966B-FC0B3AC1B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BC146-9D57-4050-9377-0902C6C36F7B}" type="datetime1">
              <a:rPr lang="tr-TR" smtClean="0"/>
              <a:t>2.11.2022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B3D0FFF-43B3-4AE4-BC06-1853CDEAF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7869605-A629-4EA9-9087-38DB1EA0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60973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642E367-6128-4BD8-820A-6FD00B635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00518F9-8E37-415A-A2D6-7D20A3347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45AFAE2-B74B-47E0-981B-6937AC690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9AF71-0588-4610-8262-BBDE65B17FB2}" type="datetime1">
              <a:rPr lang="tr-TR" smtClean="0"/>
              <a:t>2.11.2022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5FBBF19-B082-40AC-81F9-2AD510C76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54EA5F9-9E8B-477A-91E6-4AA829A7B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00201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23DAB1F-4977-42AF-A60A-3E3DC13D4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57E95FF-208A-40F0-9536-B3915EAE45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675C1B9-877B-4BC1-B77E-F0DDF7F141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5DB505F-9344-47E0-B743-F9757A3EB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72402-8924-4D95-8B1A-AE84BC66A9B7}" type="datetime1">
              <a:rPr lang="tr-TR" smtClean="0"/>
              <a:t>2.11.2022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C93EB23-4A5D-4020-AD37-1321924E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5A2789C-F465-45C5-A6BD-19FE3498B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8082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00CB7B4-DC81-47D4-9383-C1CCEDADA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521A2C09-5590-43BD-B265-A85B54B8D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DEB88172-EE04-45D1-9BC6-0EE65FB54C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3F48C65C-4D7C-46EB-B7C3-A0E23C9035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037F4B20-4D63-4A85-83C9-75F66E4AE0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BD9FF427-DB67-47A9-BB27-08560C94D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9976D-E39F-4AB2-B136-E201E4093CB8}" type="datetime1">
              <a:rPr lang="tr-TR" smtClean="0"/>
              <a:t>2.11.2022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1C2F1BA1-40FC-4F00-8A76-F074F08C4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1BFCEB1F-3756-4335-A1F6-F9B8C4ABE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43981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3F01641-60A6-4F14-A794-671170096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E52A4C9F-7F2B-4E94-BC71-28CD1EA34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726AA-D6C4-4B08-A5A3-B3B6D18B07C8}" type="datetime1">
              <a:rPr lang="tr-TR" smtClean="0"/>
              <a:t>2.11.2022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ED41455C-31F2-4B4B-8DA7-8B673CEBC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7208A21-A144-43CF-B641-7EEEE4ACD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79937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EA1ABD71-BD6F-46BB-9AF2-96A159411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97507-9C87-4C03-9306-6083912AD615}" type="datetime1">
              <a:rPr lang="tr-TR" smtClean="0"/>
              <a:t>2.11.2022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735B6651-C166-4FE5-B52E-760F97EC6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01B8528-7B23-4C78-AA7D-721BC9BC1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82769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1140F10-A6A9-4E78-846C-84A2EA430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4D46E91-90B7-42CC-90EB-88014108B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C0A30309-8578-4991-AB3E-BE671DD537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34ED35F-CCD6-46A1-B016-FCB7E581C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60A6B-86A0-4878-8170-21A1E82D6A48}" type="datetime1">
              <a:rPr lang="tr-TR" smtClean="0"/>
              <a:t>2.11.2022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7178BF7-4FBA-46CB-A2F2-0B70CFDE2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96121AB-5193-4CCB-A91B-CB6B6A782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29714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92497A6-A7B3-4975-B828-511D32C1E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2959C2C2-ADCB-482E-8C9A-18DAA6A6C2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FD7F2C2E-6FEE-42E7-903E-80FAAE2866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EC4A1128-42C7-4D36-B281-2C3EFC27A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63710-F61C-49DE-8CBF-8B4CBBE6E93E}" type="datetime1">
              <a:rPr lang="tr-TR" smtClean="0"/>
              <a:t>2.11.2022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785280D-610C-47ED-AAF5-C34C8954D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C20547C-B715-4596-9DFF-DD3741CB4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9086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717A79DE-DDED-40A4-AB02-ADD0DACEA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C39C3122-E1CA-4E0A-B7DA-C4E001E52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390D620-9445-475C-B904-F3465A13BC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F7BA7-6003-4A28-839D-0B52C47625A5}" type="datetime1">
              <a:rPr lang="tr-TR" smtClean="0"/>
              <a:t>2.11.2022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2C6CD1B-71B3-43BA-BAE7-B93DA02FD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8008310-3F48-4A1D-A178-F559B5B9F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1698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0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60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60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sa.link/Qghm" TargetMode="External"/><Relationship Id="rId7" Type="http://schemas.openxmlformats.org/officeDocument/2006/relationships/hyperlink" Target="https://www.slideshare.net/SebastianRaschka/nextgen-talk-022015/8-Learning_Labeled_data_Direct_feedback" TargetMode="External"/><Relationship Id="rId2" Type="http://schemas.openxmlformats.org/officeDocument/2006/relationships/hyperlink" Target="https://asiwassaying.me/2020/04/03/you-are-here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l.berkeley.edu/blog/posts/crash-course/part-1/" TargetMode="External"/><Relationship Id="rId5" Type="http://schemas.openxmlformats.org/officeDocument/2006/relationships/hyperlink" Target="https://www.geeksforgeeks.org/top-10-algorithms-every-machine-learning-engineer-should-know/" TargetMode="External"/><Relationship Id="rId4" Type="http://schemas.openxmlformats.org/officeDocument/2006/relationships/hyperlink" Target="https://www.youtube.com/watch?v=AG83rYwd-Jw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hyperlink" Target="https://www.d-id.com/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_xkZwJ0H9IU" TargetMode="External"/><Relationship Id="rId13" Type="http://schemas.openxmlformats.org/officeDocument/2006/relationships/hyperlink" Target="https://en.wikipedia.org/wiki/Neural_network" TargetMode="External"/><Relationship Id="rId3" Type="http://schemas.openxmlformats.org/officeDocument/2006/relationships/hyperlink" Target="https://www.cs.toronto.edu/~kriz/cifar.html" TargetMode="External"/><Relationship Id="rId7" Type="http://schemas.openxmlformats.org/officeDocument/2006/relationships/hyperlink" Target="https://bit.ly/3s2keN4" TargetMode="External"/><Relationship Id="rId12" Type="http://schemas.openxmlformats.org/officeDocument/2006/relationships/hyperlink" Target="https://cs231n.github.io/neural-networks-1/" TargetMode="External"/><Relationship Id="rId2" Type="http://schemas.openxmlformats.org/officeDocument/2006/relationships/hyperlink" Target="https://www.youtube.com/watch?v=aircAruvnKk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tnr.it/3rLFXc3" TargetMode="External"/><Relationship Id="rId11" Type="http://schemas.openxmlformats.org/officeDocument/2006/relationships/hyperlink" Target="https://bit.ly/3CDs8l0" TargetMode="External"/><Relationship Id="rId5" Type="http://schemas.openxmlformats.org/officeDocument/2006/relationships/hyperlink" Target="https://makeavideo.studio/" TargetMode="External"/><Relationship Id="rId10" Type="http://schemas.openxmlformats.org/officeDocument/2006/relationships/hyperlink" Target="https://bit.ly/3S9AuXb" TargetMode="External"/><Relationship Id="rId4" Type="http://schemas.openxmlformats.org/officeDocument/2006/relationships/hyperlink" Target="https://bit.ly/3CgfPL8" TargetMode="External"/><Relationship Id="rId9" Type="http://schemas.openxmlformats.org/officeDocument/2006/relationships/hyperlink" Target="https://bit.ly/3MBain4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erceptron" TargetMode="External"/><Relationship Id="rId3" Type="http://schemas.openxmlformats.org/officeDocument/2006/relationships/hyperlink" Target="https://bit.ly/3D6mitS" TargetMode="External"/><Relationship Id="rId7" Type="http://schemas.openxmlformats.org/officeDocument/2006/relationships/hyperlink" Target="https://bit.ly/3TN6fX7" TargetMode="External"/><Relationship Id="rId2" Type="http://schemas.openxmlformats.org/officeDocument/2006/relationships/hyperlink" Target="https://bit.ly/3D7WDB6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it.ly/3MCKR4F" TargetMode="External"/><Relationship Id="rId5" Type="http://schemas.openxmlformats.org/officeDocument/2006/relationships/hyperlink" Target="https://bit.ly/3VMlQbw" TargetMode="External"/><Relationship Id="rId4" Type="http://schemas.openxmlformats.org/officeDocument/2006/relationships/hyperlink" Target="https://bit.ly/3yQOaQ1" TargetMode="External"/><Relationship Id="rId9" Type="http://schemas.openxmlformats.org/officeDocument/2006/relationships/hyperlink" Target="https://www.nvidia.com/en-us/studio/canvas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1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3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0DB77D73-A8BE-4801-82E2-1CE33E783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059" y="1609214"/>
            <a:ext cx="4104065" cy="1306616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tr-TR" sz="2600" b="1" dirty="0">
                <a:solidFill>
                  <a:srgbClr val="00B050"/>
                </a:solidFill>
                <a:latin typeface="+mn-lt"/>
                <a:cs typeface="Times New Roman" panose="02020603050405020304" pitchFamily="18" charset="0"/>
              </a:rPr>
              <a:t>MEM437 – Yapay Sinir Ağları</a:t>
            </a:r>
            <a:br>
              <a:rPr lang="tr-TR" sz="2600" b="1" dirty="0">
                <a:solidFill>
                  <a:srgbClr val="00B050"/>
                </a:solidFill>
                <a:latin typeface="+mn-lt"/>
                <a:cs typeface="Times New Roman" panose="02020603050405020304" pitchFamily="18" charset="0"/>
              </a:rPr>
            </a:br>
            <a:br>
              <a:rPr lang="tr-TR" sz="2600" b="1" dirty="0">
                <a:solidFill>
                  <a:srgbClr val="00B050"/>
                </a:solidFill>
                <a:latin typeface="+mn-lt"/>
                <a:cs typeface="Times New Roman" panose="02020603050405020304" pitchFamily="18" charset="0"/>
              </a:rPr>
            </a:br>
            <a:r>
              <a:rPr lang="tr-TR" sz="2600" b="1" dirty="0">
                <a:solidFill>
                  <a:srgbClr val="00B050"/>
                </a:solidFill>
                <a:latin typeface="+mn-lt"/>
                <a:cs typeface="Times New Roman" panose="02020603050405020304" pitchFamily="18" charset="0"/>
              </a:rPr>
              <a:t>Dr. Ali Tahir Karaşahin</a:t>
            </a:r>
          </a:p>
        </p:txBody>
      </p:sp>
      <p:sp>
        <p:nvSpPr>
          <p:cNvPr id="40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6"/>
                </a:gs>
                <a:gs pos="23000">
                  <a:schemeClr val="accent6"/>
                </a:gs>
                <a:gs pos="8300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A44C88-619A-4B9B-9793-BBBE7630F6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223702"/>
            <a:ext cx="2402924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5D3C6B8-F5DA-4697-988B-6444E621FF51}" type="datetime1">
              <a:rPr lang="tr-TR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2.11.2022</a:t>
            </a:fld>
            <a:endParaRPr lang="tr-TR" sz="1100">
              <a:solidFill>
                <a:srgbClr val="FFFFF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F4B7C-F9C5-4070-A3A8-111182371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9A11690-4018-4631-8FAF-5D3B9C61C26D}" type="slidenum">
              <a:rPr lang="tr-TR" sz="11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</a:t>
            </a:fld>
            <a:endParaRPr lang="tr-TR" sz="1100">
              <a:solidFill>
                <a:srgbClr val="898989"/>
              </a:solidFill>
            </a:endParaRPr>
          </a:p>
        </p:txBody>
      </p:sp>
      <p:sp>
        <p:nvSpPr>
          <p:cNvPr id="13" name="Başlık 1">
            <a:extLst>
              <a:ext uri="{FF2B5EF4-FFF2-40B4-BE49-F238E27FC236}">
                <a16:creationId xmlns:a16="http://schemas.microsoft.com/office/drawing/2014/main" id="{FD959E5D-DF6C-48CA-BA16-8FD674FCB578}"/>
              </a:ext>
            </a:extLst>
          </p:cNvPr>
          <p:cNvSpPr txBox="1">
            <a:spLocks/>
          </p:cNvSpPr>
          <p:nvPr/>
        </p:nvSpPr>
        <p:spPr>
          <a:xfrm>
            <a:off x="7002829" y="3432048"/>
            <a:ext cx="4986527" cy="1306616"/>
          </a:xfrm>
          <a:prstGeom prst="rect">
            <a:avLst/>
          </a:prstGeom>
          <a:noFill/>
          <a:effectLst>
            <a:glow rad="1816100">
              <a:schemeClr val="accent1">
                <a:alpha val="40000"/>
              </a:schemeClr>
            </a:glow>
          </a:effectLst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tr-TR" sz="3100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ADALINE – Tek Katmanlı</a:t>
            </a:r>
          </a:p>
          <a:p>
            <a:pPr>
              <a:spcAft>
                <a:spcPts val="600"/>
              </a:spcAft>
            </a:pPr>
            <a:r>
              <a:rPr lang="tr-TR" sz="3100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Yapay Sinir Ağ Modeli</a:t>
            </a:r>
          </a:p>
        </p:txBody>
      </p:sp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519F1E5A-ED07-579A-DB43-A023705282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4944" y="1989822"/>
            <a:ext cx="6364224" cy="357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041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20521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Tek Katmanlı Algılayıcı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2.11.2022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10</a:t>
            </a:fld>
            <a:endParaRPr lang="tr-TR"/>
          </a:p>
        </p:txBody>
      </p:sp>
      <p:grpSp>
        <p:nvGrpSpPr>
          <p:cNvPr id="3" name="Grup 2">
            <a:extLst>
              <a:ext uri="{FF2B5EF4-FFF2-40B4-BE49-F238E27FC236}">
                <a16:creationId xmlns:a16="http://schemas.microsoft.com/office/drawing/2014/main" id="{F214C064-FEAB-CB95-9C8B-B6757D665ECD}"/>
              </a:ext>
            </a:extLst>
          </p:cNvPr>
          <p:cNvGrpSpPr/>
          <p:nvPr/>
        </p:nvGrpSpPr>
        <p:grpSpPr>
          <a:xfrm>
            <a:off x="0" y="3406829"/>
            <a:ext cx="8165620" cy="3331156"/>
            <a:chOff x="0" y="3406829"/>
            <a:chExt cx="8165620" cy="3331156"/>
          </a:xfrm>
        </p:grpSpPr>
        <p:sp>
          <p:nvSpPr>
            <p:cNvPr id="8" name="Alt Başlık 2">
              <a:extLst>
                <a:ext uri="{FF2B5EF4-FFF2-40B4-BE49-F238E27FC236}">
                  <a16:creationId xmlns:a16="http://schemas.microsoft.com/office/drawing/2014/main" id="{5810D185-2610-4756-E966-7C03D7A22F2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3534770"/>
              <a:ext cx="1015551" cy="3809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tr-TR" dirty="0">
                  <a:solidFill>
                    <a:srgbClr val="FF0000"/>
                  </a:solidFill>
                </a:rPr>
                <a:t>Girdi 1</a:t>
              </a:r>
            </a:p>
          </p:txBody>
        </p:sp>
        <p:sp>
          <p:nvSpPr>
            <p:cNvPr id="18" name="Alt Başlık 2">
              <a:extLst>
                <a:ext uri="{FF2B5EF4-FFF2-40B4-BE49-F238E27FC236}">
                  <a16:creationId xmlns:a16="http://schemas.microsoft.com/office/drawing/2014/main" id="{25E74DBC-ADDC-428A-0BC5-A0BBB6AD91F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858952"/>
              <a:ext cx="1015551" cy="3809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tr-TR" dirty="0">
                  <a:solidFill>
                    <a:srgbClr val="FF0000"/>
                  </a:solidFill>
                </a:rPr>
                <a:t>Girdi 2</a:t>
              </a:r>
            </a:p>
          </p:txBody>
        </p:sp>
        <p:grpSp>
          <p:nvGrpSpPr>
            <p:cNvPr id="47" name="Grup 46">
              <a:extLst>
                <a:ext uri="{FF2B5EF4-FFF2-40B4-BE49-F238E27FC236}">
                  <a16:creationId xmlns:a16="http://schemas.microsoft.com/office/drawing/2014/main" id="{ADA7A2C1-4E38-8395-D4AC-5EEEDDDA91FA}"/>
                </a:ext>
              </a:extLst>
            </p:cNvPr>
            <p:cNvGrpSpPr/>
            <p:nvPr/>
          </p:nvGrpSpPr>
          <p:grpSpPr>
            <a:xfrm>
              <a:off x="1015551" y="3406829"/>
              <a:ext cx="7150069" cy="3331156"/>
              <a:chOff x="1015551" y="3406829"/>
              <a:chExt cx="7150069" cy="3331156"/>
            </a:xfrm>
          </p:grpSpPr>
          <p:cxnSp>
            <p:nvCxnSpPr>
              <p:cNvPr id="4" name="Düz Ok Bağlayıcısı 3">
                <a:extLst>
                  <a:ext uri="{FF2B5EF4-FFF2-40B4-BE49-F238E27FC236}">
                    <a16:creationId xmlns:a16="http://schemas.microsoft.com/office/drawing/2014/main" id="{594CFC75-3830-FB65-22BC-CAF58D0C159C}"/>
                  </a:ext>
                </a:extLst>
              </p:cNvPr>
              <p:cNvCxnSpPr>
                <a:cxnSpLocks/>
                <a:stCxn id="13" idx="6"/>
                <a:endCxn id="15" idx="2"/>
              </p:cNvCxnSpPr>
              <p:nvPr/>
            </p:nvCxnSpPr>
            <p:spPr>
              <a:xfrm>
                <a:off x="2519457" y="3738317"/>
                <a:ext cx="1419510" cy="1072801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Alt Başlık 2">
                    <a:extLst>
                      <a:ext uri="{FF2B5EF4-FFF2-40B4-BE49-F238E27FC236}">
                        <a16:creationId xmlns:a16="http://schemas.microsoft.com/office/drawing/2014/main" id="{47E17B02-F7DD-B7A5-529A-280529F7A0E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415641" y="3489863"/>
                    <a:ext cx="1015551" cy="380924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None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</m:oMath>
                      </m:oMathPara>
                    </a14:m>
                    <a:endParaRPr lang="tr-TR" dirty="0"/>
                  </a:p>
                </p:txBody>
              </p:sp>
            </mc:Choice>
            <mc:Fallback xmlns="">
              <p:sp>
                <p:nvSpPr>
                  <p:cNvPr id="10" name="Alt Başlık 2">
                    <a:extLst>
                      <a:ext uri="{FF2B5EF4-FFF2-40B4-BE49-F238E27FC236}">
                        <a16:creationId xmlns:a16="http://schemas.microsoft.com/office/drawing/2014/main" id="{47E17B02-F7DD-B7A5-529A-280529F7A0E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15641" y="3489863"/>
                    <a:ext cx="1015551" cy="38092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2698"/>
                    </a:stretch>
                  </a:blipFill>
                </p:spPr>
                <p:txBody>
                  <a:bodyPr/>
                  <a:lstStyle/>
                  <a:p>
                    <a:r>
                      <a:rPr lang="tr-T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B52AE7C-03A5-A279-59BF-35CCABCFF67C}"/>
                  </a:ext>
                </a:extLst>
              </p:cNvPr>
              <p:cNvSpPr/>
              <p:nvPr/>
            </p:nvSpPr>
            <p:spPr>
              <a:xfrm>
                <a:off x="1884061" y="3406829"/>
                <a:ext cx="635396" cy="66297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r-TR" dirty="0">
                    <a:solidFill>
                      <a:srgbClr val="FF0000"/>
                    </a:solidFill>
                  </a:rPr>
                  <a:t>1</a:t>
                </a:r>
              </a:p>
            </p:txBody>
          </p:sp>
          <p:cxnSp>
            <p:nvCxnSpPr>
              <p:cNvPr id="14" name="Düz Ok Bağlayıcısı 13">
                <a:extLst>
                  <a:ext uri="{FF2B5EF4-FFF2-40B4-BE49-F238E27FC236}">
                    <a16:creationId xmlns:a16="http://schemas.microsoft.com/office/drawing/2014/main" id="{C84FF858-0005-6208-3713-75E97643DFED}"/>
                  </a:ext>
                </a:extLst>
              </p:cNvPr>
              <p:cNvCxnSpPr>
                <a:cxnSpLocks/>
                <a:stCxn id="8" idx="3"/>
                <a:endCxn id="13" idx="2"/>
              </p:cNvCxnSpPr>
              <p:nvPr/>
            </p:nvCxnSpPr>
            <p:spPr>
              <a:xfrm>
                <a:off x="1015551" y="3725232"/>
                <a:ext cx="868510" cy="1308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AC5D51F-050A-C85B-691D-9BB52FF88400}"/>
                  </a:ext>
                </a:extLst>
              </p:cNvPr>
              <p:cNvSpPr/>
              <p:nvPr/>
            </p:nvSpPr>
            <p:spPr>
              <a:xfrm>
                <a:off x="3938967" y="4253195"/>
                <a:ext cx="1111185" cy="111584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r-TR" dirty="0">
                    <a:solidFill>
                      <a:srgbClr val="FF0000"/>
                    </a:solidFill>
                  </a:rPr>
                  <a:t>3</a:t>
                </a:r>
              </a:p>
            </p:txBody>
          </p:sp>
          <p:cxnSp>
            <p:nvCxnSpPr>
              <p:cNvPr id="16" name="Düz Ok Bağlayıcısı 15">
                <a:extLst>
                  <a:ext uri="{FF2B5EF4-FFF2-40B4-BE49-F238E27FC236}">
                    <a16:creationId xmlns:a16="http://schemas.microsoft.com/office/drawing/2014/main" id="{F14EE71D-7047-6ED8-5B08-FF7CFCF5CD5A}"/>
                  </a:ext>
                </a:extLst>
              </p:cNvPr>
              <p:cNvCxnSpPr>
                <a:cxnSpLocks/>
                <a:stCxn id="11" idx="3"/>
              </p:cNvCxnSpPr>
              <p:nvPr/>
            </p:nvCxnSpPr>
            <p:spPr>
              <a:xfrm>
                <a:off x="6607886" y="4794581"/>
                <a:ext cx="618414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7" name="Alt Başlık 2">
                <a:extLst>
                  <a:ext uri="{FF2B5EF4-FFF2-40B4-BE49-F238E27FC236}">
                    <a16:creationId xmlns:a16="http://schemas.microsoft.com/office/drawing/2014/main" id="{3D54A92D-C92C-4A08-3FE4-71A2A6F58A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50069" y="4574060"/>
                <a:ext cx="1015551" cy="3809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tr-TR" dirty="0"/>
                  <a:t>Çıktı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AD7EA2B-33CA-4F57-7CBD-46A0BC297CBB}"/>
                  </a:ext>
                </a:extLst>
              </p:cNvPr>
              <p:cNvSpPr/>
              <p:nvPr/>
            </p:nvSpPr>
            <p:spPr>
              <a:xfrm>
                <a:off x="1869882" y="4717926"/>
                <a:ext cx="635396" cy="66297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r-TR" dirty="0">
                    <a:solidFill>
                      <a:srgbClr val="FF0000"/>
                    </a:solidFill>
                  </a:rPr>
                  <a:t>2</a:t>
                </a:r>
              </a:p>
            </p:txBody>
          </p:sp>
          <p:cxnSp>
            <p:nvCxnSpPr>
              <p:cNvPr id="20" name="Düz Ok Bağlayıcısı 19">
                <a:extLst>
                  <a:ext uri="{FF2B5EF4-FFF2-40B4-BE49-F238E27FC236}">
                    <a16:creationId xmlns:a16="http://schemas.microsoft.com/office/drawing/2014/main" id="{9370FDD3-3395-BB82-D45F-6E52FDF2C983}"/>
                  </a:ext>
                </a:extLst>
              </p:cNvPr>
              <p:cNvCxnSpPr>
                <a:cxnSpLocks/>
                <a:stCxn id="18" idx="3"/>
                <a:endCxn id="19" idx="2"/>
              </p:cNvCxnSpPr>
              <p:nvPr/>
            </p:nvCxnSpPr>
            <p:spPr>
              <a:xfrm>
                <a:off x="1015551" y="5049414"/>
                <a:ext cx="854331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7" name="Düz Ok Bağlayıcısı 26">
                <a:extLst>
                  <a:ext uri="{FF2B5EF4-FFF2-40B4-BE49-F238E27FC236}">
                    <a16:creationId xmlns:a16="http://schemas.microsoft.com/office/drawing/2014/main" id="{9C5D59D4-64F6-46DC-474C-4544D25C0E8D}"/>
                  </a:ext>
                </a:extLst>
              </p:cNvPr>
              <p:cNvCxnSpPr>
                <a:cxnSpLocks/>
                <a:stCxn id="19" idx="6"/>
                <a:endCxn id="15" idx="2"/>
              </p:cNvCxnSpPr>
              <p:nvPr/>
            </p:nvCxnSpPr>
            <p:spPr>
              <a:xfrm flipV="1">
                <a:off x="2505278" y="4811118"/>
                <a:ext cx="1433689" cy="238296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Alt Başlık 2">
                    <a:extLst>
                      <a:ext uri="{FF2B5EF4-FFF2-40B4-BE49-F238E27FC236}">
                        <a16:creationId xmlns:a16="http://schemas.microsoft.com/office/drawing/2014/main" id="{C6E61ED5-EB9C-2626-2C16-C36F4674881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268594" y="4574060"/>
                    <a:ext cx="1015551" cy="380924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None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</m:oMath>
                      </m:oMathPara>
                    </a14:m>
                    <a:endParaRPr lang="tr-TR" dirty="0"/>
                  </a:p>
                </p:txBody>
              </p:sp>
            </mc:Choice>
            <mc:Fallback xmlns="">
              <p:sp>
                <p:nvSpPr>
                  <p:cNvPr id="28" name="Alt Başlık 2">
                    <a:extLst>
                      <a:ext uri="{FF2B5EF4-FFF2-40B4-BE49-F238E27FC236}">
                        <a16:creationId xmlns:a16="http://schemas.microsoft.com/office/drawing/2014/main" id="{C6E61ED5-EB9C-2626-2C16-C36F467488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68594" y="4574060"/>
                    <a:ext cx="1015551" cy="38092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2698"/>
                    </a:stretch>
                  </a:blipFill>
                </p:spPr>
                <p:txBody>
                  <a:bodyPr/>
                  <a:lstStyle/>
                  <a:p>
                    <a:r>
                      <a:rPr lang="tr-T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546E7790-3515-6848-692C-6B96D0D2BC89}"/>
                  </a:ext>
                </a:extLst>
              </p:cNvPr>
              <p:cNvSpPr/>
              <p:nvPr/>
            </p:nvSpPr>
            <p:spPr>
              <a:xfrm>
                <a:off x="3938967" y="6075009"/>
                <a:ext cx="635396" cy="66297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r-TR" dirty="0">
                    <a:solidFill>
                      <a:srgbClr val="FF0000"/>
                    </a:solidFill>
                  </a:rPr>
                  <a:t>1</a:t>
                </a:r>
              </a:p>
            </p:txBody>
          </p:sp>
          <p:cxnSp>
            <p:nvCxnSpPr>
              <p:cNvPr id="37" name="Düz Ok Bağlayıcısı 36">
                <a:extLst>
                  <a:ext uri="{FF2B5EF4-FFF2-40B4-BE49-F238E27FC236}">
                    <a16:creationId xmlns:a16="http://schemas.microsoft.com/office/drawing/2014/main" id="{4ABD0D80-171B-0B2D-8A79-879F90DD9C93}"/>
                  </a:ext>
                </a:extLst>
              </p:cNvPr>
              <p:cNvCxnSpPr>
                <a:cxnSpLocks/>
                <a:stCxn id="36" idx="0"/>
                <a:endCxn id="15" idx="4"/>
              </p:cNvCxnSpPr>
              <p:nvPr/>
            </p:nvCxnSpPr>
            <p:spPr>
              <a:xfrm flipV="1">
                <a:off x="4256665" y="5369040"/>
                <a:ext cx="237895" cy="705969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Alt Başlık 2">
                    <a:extLst>
                      <a:ext uri="{FF2B5EF4-FFF2-40B4-BE49-F238E27FC236}">
                        <a16:creationId xmlns:a16="http://schemas.microsoft.com/office/drawing/2014/main" id="{037AA55F-C476-17C0-3817-7CC7BF28963A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3563431" y="5531562"/>
                    <a:ext cx="1015551" cy="380924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None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</m:oMath>
                      </m:oMathPara>
                    </a14:m>
                    <a:endParaRPr lang="tr-TR" dirty="0"/>
                  </a:p>
                </p:txBody>
              </p:sp>
            </mc:Choice>
            <mc:Fallback xmlns="">
              <p:sp>
                <p:nvSpPr>
                  <p:cNvPr id="41" name="Alt Başlık 2">
                    <a:extLst>
                      <a:ext uri="{FF2B5EF4-FFF2-40B4-BE49-F238E27FC236}">
                        <a16:creationId xmlns:a16="http://schemas.microsoft.com/office/drawing/2014/main" id="{037AA55F-C476-17C0-3817-7CC7BF2896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63431" y="5531562"/>
                    <a:ext cx="1015551" cy="38092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2698"/>
                    </a:stretch>
                  </a:blipFill>
                </p:spPr>
                <p:txBody>
                  <a:bodyPr/>
                  <a:lstStyle/>
                  <a:p>
                    <a:r>
                      <a:rPr lang="tr-T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" name="Dikdörtgen 10">
                <a:extLst>
                  <a:ext uri="{FF2B5EF4-FFF2-40B4-BE49-F238E27FC236}">
                    <a16:creationId xmlns:a16="http://schemas.microsoft.com/office/drawing/2014/main" id="{83B3986F-AEF7-0833-CAF6-3E7396B6C645}"/>
                  </a:ext>
                </a:extLst>
              </p:cNvPr>
              <p:cNvSpPr/>
              <p:nvPr/>
            </p:nvSpPr>
            <p:spPr>
              <a:xfrm>
                <a:off x="5592335" y="4539748"/>
                <a:ext cx="1015551" cy="50966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cxnSp>
            <p:nvCxnSpPr>
              <p:cNvPr id="25" name="Düz Ok Bağlayıcısı 24">
                <a:extLst>
                  <a:ext uri="{FF2B5EF4-FFF2-40B4-BE49-F238E27FC236}">
                    <a16:creationId xmlns:a16="http://schemas.microsoft.com/office/drawing/2014/main" id="{B2CC86CB-D522-7106-94BD-F8AA398A3FC5}"/>
                  </a:ext>
                </a:extLst>
              </p:cNvPr>
              <p:cNvCxnSpPr>
                <a:cxnSpLocks/>
                <a:stCxn id="15" idx="6"/>
                <a:endCxn id="11" idx="1"/>
              </p:cNvCxnSpPr>
              <p:nvPr/>
            </p:nvCxnSpPr>
            <p:spPr>
              <a:xfrm flipV="1">
                <a:off x="5050152" y="4794581"/>
                <a:ext cx="542183" cy="1653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Metin kutusu 30">
                    <a:extLst>
                      <a:ext uri="{FF2B5EF4-FFF2-40B4-BE49-F238E27FC236}">
                        <a16:creationId xmlns:a16="http://schemas.microsoft.com/office/drawing/2014/main" id="{DB064DDB-50C5-E8EA-810E-64971938C5FD}"/>
                      </a:ext>
                    </a:extLst>
                  </p:cNvPr>
                  <p:cNvSpPr txBox="1"/>
                  <p:nvPr/>
                </p:nvSpPr>
                <p:spPr>
                  <a:xfrm>
                    <a:off x="5579423" y="4613495"/>
                    <a:ext cx="95731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𝑁𝐸𝑇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3)</m:t>
                          </m:r>
                        </m:oMath>
                      </m:oMathPara>
                    </a14:m>
                    <a:endParaRPr lang="tr-TR" dirty="0"/>
                  </a:p>
                </p:txBody>
              </p:sp>
            </mc:Choice>
            <mc:Fallback xmlns="">
              <p:sp>
                <p:nvSpPr>
                  <p:cNvPr id="31" name="Metin kutusu 30">
                    <a:extLst>
                      <a:ext uri="{FF2B5EF4-FFF2-40B4-BE49-F238E27FC236}">
                        <a16:creationId xmlns:a16="http://schemas.microsoft.com/office/drawing/2014/main" id="{DB064DDB-50C5-E8EA-810E-64971938C5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79423" y="4613495"/>
                    <a:ext cx="957313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8280" t="-2222" r="-891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tr-T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Metin kutusu 39">
                    <a:extLst>
                      <a:ext uri="{FF2B5EF4-FFF2-40B4-BE49-F238E27FC236}">
                        <a16:creationId xmlns:a16="http://schemas.microsoft.com/office/drawing/2014/main" id="{F51FE945-5DBE-3BEE-5F60-EE37EF862FCB}"/>
                      </a:ext>
                    </a:extLst>
                  </p:cNvPr>
                  <p:cNvSpPr txBox="1"/>
                  <p:nvPr/>
                </p:nvSpPr>
                <p:spPr>
                  <a:xfrm>
                    <a:off x="5988534" y="5655272"/>
                    <a:ext cx="21493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oMath>
                      </m:oMathPara>
                    </a14:m>
                    <a:endParaRPr lang="tr-TR" dirty="0"/>
                  </a:p>
                </p:txBody>
              </p:sp>
            </mc:Choice>
            <mc:Fallback xmlns="">
              <p:sp>
                <p:nvSpPr>
                  <p:cNvPr id="40" name="Metin kutusu 39">
                    <a:extLst>
                      <a:ext uri="{FF2B5EF4-FFF2-40B4-BE49-F238E27FC236}">
                        <a16:creationId xmlns:a16="http://schemas.microsoft.com/office/drawing/2014/main" id="{F51FE945-5DBE-3BEE-5F60-EE37EF862F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8534" y="5655272"/>
                    <a:ext cx="214931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6111" r="-33333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tr-T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3" name="Düz Ok Bağlayıcısı 42">
                <a:extLst>
                  <a:ext uri="{FF2B5EF4-FFF2-40B4-BE49-F238E27FC236}">
                    <a16:creationId xmlns:a16="http://schemas.microsoft.com/office/drawing/2014/main" id="{6D514E6A-83E6-014F-6A64-6660CFE507C2}"/>
                  </a:ext>
                </a:extLst>
              </p:cNvPr>
              <p:cNvCxnSpPr>
                <a:cxnSpLocks/>
                <a:stCxn id="40" idx="0"/>
                <a:endCxn id="11" idx="2"/>
              </p:cNvCxnSpPr>
              <p:nvPr/>
            </p:nvCxnSpPr>
            <p:spPr>
              <a:xfrm flipV="1">
                <a:off x="6096000" y="5049414"/>
                <a:ext cx="4111" cy="605858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</p:grpSp>
      <p:pic>
        <p:nvPicPr>
          <p:cNvPr id="21" name="Resim 20">
            <a:extLst>
              <a:ext uri="{FF2B5EF4-FFF2-40B4-BE49-F238E27FC236}">
                <a16:creationId xmlns:a16="http://schemas.microsoft.com/office/drawing/2014/main" id="{17D58772-A001-95AA-BB52-1EBA3DCA72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842" y="383612"/>
            <a:ext cx="5379957" cy="431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20521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 err="1">
                <a:solidFill>
                  <a:srgbClr val="5C9138"/>
                </a:solidFill>
              </a:rPr>
              <a:t>Perceptron</a:t>
            </a:r>
            <a:r>
              <a:rPr lang="tr-TR" sz="4000" dirty="0">
                <a:solidFill>
                  <a:srgbClr val="5C9138"/>
                </a:solidFill>
              </a:rPr>
              <a:t> - Öğrenme Algoritması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2.11.2022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11</a:t>
            </a:fld>
            <a:endParaRPr lang="tr-T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Alt Başlık 2">
                <a:extLst>
                  <a:ext uri="{FF2B5EF4-FFF2-40B4-BE49-F238E27FC236}">
                    <a16:creationId xmlns:a16="http://schemas.microsoft.com/office/drawing/2014/main" id="{1923475F-A03E-24DB-A4D1-283DB8AC24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913747"/>
                <a:ext cx="11843657" cy="544260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b="1" dirty="0"/>
                  <a:t>1.Adım: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𝐵𝑎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ğ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𝑙𝑎𝑛𝑡𝚤𝑙𝑎𝑟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ç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𝑟𝑎𝑠𝑡𝑔𝑒𝑙𝑒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𝑏𝑎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ş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𝑙𝑎𝑛𝑔𝚤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ç 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ğ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𝑒𝑟𝑙𝑒𝑟𝑖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𝑎𝑡𝑎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tr-TR" b="0" dirty="0"/>
                  <a:t>.</a:t>
                </a:r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endParaRPr lang="tr-TR" b="0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b="1" dirty="0"/>
                  <a:t>2.Adım: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𝐺𝑖𝑟𝑑𝑖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ü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𝑚𝑒𝑠𝑖𝑛𝑑𝑒𝑛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𝑏𝑖𝑟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𝑔𝑖𝑟𝑑𝑖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𝑣𝑒𝑘𝑡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ö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ü 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𝑠𝑒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ç </m:t>
                    </m:r>
                    <m:d>
                      <m:d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tr-TR" dirty="0"/>
                  <a:t>.</a:t>
                </a:r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b="1" dirty="0"/>
                  <a:t>3.Adım: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ğ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𝚤𝑛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 ç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𝚤𝑘𝑡𝚤𝑠𝚤𝑛𝚤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h𝑒𝑠𝑎𝑝𝑙𝑎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tr-TR" dirty="0"/>
                  <a:t> </a:t>
                </a:r>
              </a:p>
              <a:p>
                <a:pPr algn="l"/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                             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𝑁𝐸𝑇</m:t>
                    </m:r>
                    <m:r>
                      <a:rPr lang="tr-TR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tr-T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tr-TR" i="1">
                            <a:latin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tr-T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tr-T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nary>
                  </m:oMath>
                </a14:m>
                <a:r>
                  <a:rPr lang="tr-TR" dirty="0"/>
                  <a:t> </a:t>
                </a:r>
              </a:p>
              <a:p>
                <a:pPr algn="l"/>
                <a:endParaRPr lang="tr-TR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i="1">
                          <a:latin typeface="Cambria Math" panose="02040503050406030204" pitchFamily="18" charset="0"/>
                        </a:rPr>
                        <m:t>Ç</m:t>
                      </m:r>
                      <m:r>
                        <a:rPr lang="tr-TR" i="1">
                          <a:latin typeface="Cambria Math" panose="02040503050406030204" pitchFamily="18" charset="0"/>
                        </a:rPr>
                        <m:t>𝚤𝑘𝑡𝚤</m:t>
                      </m:r>
                      <m:r>
                        <a:rPr lang="tr-T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tr-TR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𝑁𝐸𝑇</m:t>
                          </m:r>
                        </m:e>
                      </m:d>
                    </m:oMath>
                  </m:oMathPara>
                </a14:m>
                <a:endParaRPr lang="tr-TR" dirty="0"/>
              </a:p>
              <a:p>
                <a:pPr algn="l"/>
                <a:endParaRPr lang="tr-TR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𝑁𝐸𝑇</m:t>
                          </m:r>
                        </m:e>
                      </m:d>
                      <m:r>
                        <a:rPr lang="tr-TR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1,  </m:t>
                              </m:r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𝑁𝐸𝑇</m:t>
                              </m:r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&amp;0,  </m:t>
                              </m:r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𝑁𝐸𝑇</m:t>
                              </m:r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eqArr>
                        </m:e>
                      </m:d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tr-TR" b="0" dirty="0"/>
              </a:p>
              <a:p>
                <a:pPr algn="l"/>
                <a:endParaRPr lang="tr-TR" b="1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endParaRPr lang="tr-TR" dirty="0"/>
              </a:p>
            </p:txBody>
          </p:sp>
        </mc:Choice>
        <mc:Fallback xmlns="">
          <p:sp>
            <p:nvSpPr>
              <p:cNvPr id="12" name="Alt Başlık 2">
                <a:extLst>
                  <a:ext uri="{FF2B5EF4-FFF2-40B4-BE49-F238E27FC236}">
                    <a16:creationId xmlns:a16="http://schemas.microsoft.com/office/drawing/2014/main" id="{1923475F-A03E-24DB-A4D1-283DB8AC2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13747"/>
                <a:ext cx="11843657" cy="5442603"/>
              </a:xfrm>
              <a:prstGeom prst="rect">
                <a:avLst/>
              </a:prstGeom>
              <a:blipFill>
                <a:blip r:embed="rId2"/>
                <a:stretch>
                  <a:fillRect l="-823" t="-1680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017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20521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 err="1">
                <a:solidFill>
                  <a:srgbClr val="5C9138"/>
                </a:solidFill>
              </a:rPr>
              <a:t>Perceptron</a:t>
            </a:r>
            <a:r>
              <a:rPr lang="tr-TR" sz="4000" dirty="0">
                <a:solidFill>
                  <a:srgbClr val="5C9138"/>
                </a:solidFill>
              </a:rPr>
              <a:t> - Öğrenme Algoritması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2.11.2022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12</a:t>
            </a:fld>
            <a:endParaRPr lang="tr-T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Alt Başlık 2">
                <a:extLst>
                  <a:ext uri="{FF2B5EF4-FFF2-40B4-BE49-F238E27FC236}">
                    <a16:creationId xmlns:a16="http://schemas.microsoft.com/office/drawing/2014/main" id="{1923475F-A03E-24DB-A4D1-283DB8AC24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160490"/>
                <a:ext cx="12192000" cy="50371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b="1" dirty="0"/>
                  <a:t>4.Adım: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ğ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𝚤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rl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𝚤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klar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𝚤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ş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ğ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𝚤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daki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ş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itliklere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ö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re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ü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ncelle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tr-TR" b="0" dirty="0"/>
              </a:p>
              <a:p>
                <a:pPr algn="l"/>
                <a:endParaRPr lang="tr-TR" b="0" i="0" dirty="0">
                  <a:latin typeface="Cambria Math" panose="02040503050406030204" pitchFamily="18" charset="0"/>
                </a:endParaRPr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tr-T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ğ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𝚤𝑟𝑙𝚤𝑘𝑙𝑎𝑟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𝑑𝑒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ğ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ş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𝑡𝑖𝑟𝑖𝑙𝑚𝑒𝑧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,    Ç=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𝑦𝑒𝑛𝑖</m:t>
                                </m:r>
                              </m:sub>
                            </m:s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𝑒𝑠𝑘𝑖</m:t>
                                </m:r>
                              </m:sub>
                            </m:s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,  Ç&lt;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sSub>
                              <m:sSubPr>
                                <m:ctrlP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𝑦𝑒𝑛𝑖</m:t>
                                </m:r>
                              </m:sub>
                            </m:s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𝑒𝑠𝑘𝑖</m:t>
                                </m:r>
                              </m:sub>
                            </m:s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𝑦𝑒𝑛𝑖</m:t>
                                </m:r>
                              </m:sub>
                            </m:s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𝑒𝑠𝑘𝑖</m:t>
                                </m:r>
                              </m:sub>
                            </m:s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tr-T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,   Ç&gt;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sSub>
                              <m:sSubPr>
                                <m:ctrlP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𝑦𝑒𝑛𝑖</m:t>
                                </m:r>
                              </m:sub>
                            </m:s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𝑒𝑠𝑘𝑖</m:t>
                                </m:r>
                              </m:sub>
                            </m:s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lit/>
                              </m:rPr>
                              <a:rPr lang="tr-T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eqArr>
                      </m:e>
                    </m:d>
                  </m:oMath>
                </a14:m>
                <a:endParaRPr lang="tr-TR" b="0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endParaRPr lang="tr-TR" b="1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b="1" dirty="0"/>
                  <a:t>5.Adım: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ü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ü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girdiler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do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ğ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ru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𝚤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𝚤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fland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𝚤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rma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yap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𝚤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𝚤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ncaya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kadar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Ad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𝚤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 2 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ile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 4 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aras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𝚤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𝚤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tekrarla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tr-TR" dirty="0"/>
              </a:p>
            </p:txBody>
          </p:sp>
        </mc:Choice>
        <mc:Fallback xmlns="">
          <p:sp>
            <p:nvSpPr>
              <p:cNvPr id="12" name="Alt Başlık 2">
                <a:extLst>
                  <a:ext uri="{FF2B5EF4-FFF2-40B4-BE49-F238E27FC236}">
                    <a16:creationId xmlns:a16="http://schemas.microsoft.com/office/drawing/2014/main" id="{1923475F-A03E-24DB-A4D1-283DB8AC2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60490"/>
                <a:ext cx="12192000" cy="5037110"/>
              </a:xfrm>
              <a:prstGeom prst="rect">
                <a:avLst/>
              </a:prstGeom>
              <a:blipFill>
                <a:blip r:embed="rId2"/>
                <a:stretch>
                  <a:fillRect l="-800" t="-1814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52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20521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ADALINE Modeli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2.11.2022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13</a:t>
            </a:fld>
            <a:endParaRPr lang="tr-TR"/>
          </a:p>
        </p:txBody>
      </p:sp>
      <p:sp>
        <p:nvSpPr>
          <p:cNvPr id="12" name="Alt Başlık 2">
            <a:extLst>
              <a:ext uri="{FF2B5EF4-FFF2-40B4-BE49-F238E27FC236}">
                <a16:creationId xmlns:a16="http://schemas.microsoft.com/office/drawing/2014/main" id="{1923475F-A03E-24DB-A4D1-283DB8AC24F6}"/>
              </a:ext>
            </a:extLst>
          </p:cNvPr>
          <p:cNvSpPr txBox="1">
            <a:spLocks/>
          </p:cNvSpPr>
          <p:nvPr/>
        </p:nvSpPr>
        <p:spPr>
          <a:xfrm>
            <a:off x="0" y="804020"/>
            <a:ext cx="11843657" cy="2515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1959 yılında </a:t>
            </a:r>
            <a:r>
              <a:rPr lang="tr-TR" dirty="0" err="1"/>
              <a:t>Widrow</a:t>
            </a:r>
            <a:r>
              <a:rPr lang="tr-TR" dirty="0"/>
              <a:t> ve </a:t>
            </a:r>
            <a:r>
              <a:rPr lang="tr-TR" dirty="0" err="1"/>
              <a:t>Hoff</a:t>
            </a:r>
            <a:r>
              <a:rPr lang="tr-TR" dirty="0"/>
              <a:t> tarafından geliştirilmiştir. Adaptif Doğrusal Eleman olarak isimlendirilmektedir.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Genel olarak tek bir yapay nörondan oluşmaktadır.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Öğrenme kuralıyla </a:t>
            </a:r>
            <a:r>
              <a:rPr lang="tr-TR" dirty="0" err="1"/>
              <a:t>Perceptron’dan</a:t>
            </a:r>
            <a:r>
              <a:rPr lang="tr-TR" dirty="0"/>
              <a:t> ayrılmaktadır.</a:t>
            </a:r>
          </a:p>
        </p:txBody>
      </p:sp>
      <p:grpSp>
        <p:nvGrpSpPr>
          <p:cNvPr id="46" name="Grup 45">
            <a:extLst>
              <a:ext uri="{FF2B5EF4-FFF2-40B4-BE49-F238E27FC236}">
                <a16:creationId xmlns:a16="http://schemas.microsoft.com/office/drawing/2014/main" id="{45B2E642-F05C-B6D7-1C3A-7086049D2C65}"/>
              </a:ext>
            </a:extLst>
          </p:cNvPr>
          <p:cNvGrpSpPr/>
          <p:nvPr/>
        </p:nvGrpSpPr>
        <p:grpSpPr>
          <a:xfrm>
            <a:off x="3581400" y="3412093"/>
            <a:ext cx="8165620" cy="3331156"/>
            <a:chOff x="0" y="3406829"/>
            <a:chExt cx="8165620" cy="3331156"/>
          </a:xfrm>
        </p:grpSpPr>
        <p:sp>
          <p:nvSpPr>
            <p:cNvPr id="47" name="Alt Başlık 2">
              <a:extLst>
                <a:ext uri="{FF2B5EF4-FFF2-40B4-BE49-F238E27FC236}">
                  <a16:creationId xmlns:a16="http://schemas.microsoft.com/office/drawing/2014/main" id="{7C67302C-C804-D8F4-9773-1D91B8A3FAF5}"/>
                </a:ext>
              </a:extLst>
            </p:cNvPr>
            <p:cNvSpPr txBox="1">
              <a:spLocks/>
            </p:cNvSpPr>
            <p:nvPr/>
          </p:nvSpPr>
          <p:spPr>
            <a:xfrm>
              <a:off x="0" y="3534770"/>
              <a:ext cx="1015551" cy="3809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tr-TR" dirty="0">
                  <a:solidFill>
                    <a:srgbClr val="FF0000"/>
                  </a:solidFill>
                </a:rPr>
                <a:t>Girdi 1</a:t>
              </a:r>
            </a:p>
          </p:txBody>
        </p:sp>
        <p:sp>
          <p:nvSpPr>
            <p:cNvPr id="48" name="Alt Başlık 2">
              <a:extLst>
                <a:ext uri="{FF2B5EF4-FFF2-40B4-BE49-F238E27FC236}">
                  <a16:creationId xmlns:a16="http://schemas.microsoft.com/office/drawing/2014/main" id="{6D652249-0F1D-2A5C-6676-D7FE25EB7CC8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858952"/>
              <a:ext cx="1015551" cy="3809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tr-TR" dirty="0">
                  <a:solidFill>
                    <a:srgbClr val="FF0000"/>
                  </a:solidFill>
                </a:rPr>
                <a:t>Girdi 2</a:t>
              </a:r>
            </a:p>
          </p:txBody>
        </p:sp>
        <p:grpSp>
          <p:nvGrpSpPr>
            <p:cNvPr id="49" name="Grup 48">
              <a:extLst>
                <a:ext uri="{FF2B5EF4-FFF2-40B4-BE49-F238E27FC236}">
                  <a16:creationId xmlns:a16="http://schemas.microsoft.com/office/drawing/2014/main" id="{312B52D4-D63A-9366-22BC-6F9EE4E94CFB}"/>
                </a:ext>
              </a:extLst>
            </p:cNvPr>
            <p:cNvGrpSpPr/>
            <p:nvPr/>
          </p:nvGrpSpPr>
          <p:grpSpPr>
            <a:xfrm>
              <a:off x="1015551" y="3406829"/>
              <a:ext cx="7150069" cy="3331156"/>
              <a:chOff x="1015551" y="3406829"/>
              <a:chExt cx="7150069" cy="3331156"/>
            </a:xfrm>
          </p:grpSpPr>
          <p:cxnSp>
            <p:nvCxnSpPr>
              <p:cNvPr id="50" name="Düz Ok Bağlayıcısı 49">
                <a:extLst>
                  <a:ext uri="{FF2B5EF4-FFF2-40B4-BE49-F238E27FC236}">
                    <a16:creationId xmlns:a16="http://schemas.microsoft.com/office/drawing/2014/main" id="{4A5B4BEC-2DF9-DAA3-02EB-7F96CD52565B}"/>
                  </a:ext>
                </a:extLst>
              </p:cNvPr>
              <p:cNvCxnSpPr>
                <a:cxnSpLocks/>
                <a:stCxn id="52" idx="6"/>
                <a:endCxn id="54" idx="2"/>
              </p:cNvCxnSpPr>
              <p:nvPr/>
            </p:nvCxnSpPr>
            <p:spPr>
              <a:xfrm>
                <a:off x="2519457" y="3738317"/>
                <a:ext cx="1419510" cy="1072801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Alt Başlık 2">
                    <a:extLst>
                      <a:ext uri="{FF2B5EF4-FFF2-40B4-BE49-F238E27FC236}">
                        <a16:creationId xmlns:a16="http://schemas.microsoft.com/office/drawing/2014/main" id="{F748FEDB-F289-B318-388D-9233EEECD1E0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415641" y="3489863"/>
                    <a:ext cx="1015551" cy="380924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None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</m:oMath>
                      </m:oMathPara>
                    </a14:m>
                    <a:endParaRPr lang="tr-TR" dirty="0"/>
                  </a:p>
                </p:txBody>
              </p:sp>
            </mc:Choice>
            <mc:Fallback xmlns="">
              <p:sp>
                <p:nvSpPr>
                  <p:cNvPr id="10" name="Alt Başlık 2">
                    <a:extLst>
                      <a:ext uri="{FF2B5EF4-FFF2-40B4-BE49-F238E27FC236}">
                        <a16:creationId xmlns:a16="http://schemas.microsoft.com/office/drawing/2014/main" id="{47E17B02-F7DD-B7A5-529A-280529F7A0E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15641" y="3489863"/>
                    <a:ext cx="1015551" cy="38092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2698"/>
                    </a:stretch>
                  </a:blipFill>
                </p:spPr>
                <p:txBody>
                  <a:bodyPr/>
                  <a:lstStyle/>
                  <a:p>
                    <a:r>
                      <a:rPr lang="tr-T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50312E36-FD70-68E4-B8F5-2204A2124EFA}"/>
                  </a:ext>
                </a:extLst>
              </p:cNvPr>
              <p:cNvSpPr/>
              <p:nvPr/>
            </p:nvSpPr>
            <p:spPr>
              <a:xfrm>
                <a:off x="1884061" y="3406829"/>
                <a:ext cx="635396" cy="66297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r-TR" dirty="0">
                    <a:solidFill>
                      <a:srgbClr val="FF0000"/>
                    </a:solidFill>
                  </a:rPr>
                  <a:t>1</a:t>
                </a:r>
              </a:p>
            </p:txBody>
          </p:sp>
          <p:cxnSp>
            <p:nvCxnSpPr>
              <p:cNvPr id="53" name="Düz Ok Bağlayıcısı 52">
                <a:extLst>
                  <a:ext uri="{FF2B5EF4-FFF2-40B4-BE49-F238E27FC236}">
                    <a16:creationId xmlns:a16="http://schemas.microsoft.com/office/drawing/2014/main" id="{C1D9D520-27C7-88AA-7CCC-389279FA6DC0}"/>
                  </a:ext>
                </a:extLst>
              </p:cNvPr>
              <p:cNvCxnSpPr>
                <a:cxnSpLocks/>
                <a:stCxn id="47" idx="3"/>
                <a:endCxn id="52" idx="2"/>
              </p:cNvCxnSpPr>
              <p:nvPr/>
            </p:nvCxnSpPr>
            <p:spPr>
              <a:xfrm>
                <a:off x="1015551" y="3725232"/>
                <a:ext cx="868510" cy="1308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3E3237A8-188E-D6A2-4F8F-76B32A794D55}"/>
                  </a:ext>
                </a:extLst>
              </p:cNvPr>
              <p:cNvSpPr/>
              <p:nvPr/>
            </p:nvSpPr>
            <p:spPr>
              <a:xfrm>
                <a:off x="3938967" y="4253195"/>
                <a:ext cx="1111185" cy="111584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r-TR" dirty="0">
                    <a:solidFill>
                      <a:srgbClr val="FF0000"/>
                    </a:solidFill>
                  </a:rPr>
                  <a:t>3</a:t>
                </a:r>
              </a:p>
            </p:txBody>
          </p:sp>
          <p:cxnSp>
            <p:nvCxnSpPr>
              <p:cNvPr id="55" name="Düz Ok Bağlayıcısı 54">
                <a:extLst>
                  <a:ext uri="{FF2B5EF4-FFF2-40B4-BE49-F238E27FC236}">
                    <a16:creationId xmlns:a16="http://schemas.microsoft.com/office/drawing/2014/main" id="{AF36D1DD-7DB7-FD29-50A1-338463E7A73F}"/>
                  </a:ext>
                </a:extLst>
              </p:cNvPr>
              <p:cNvCxnSpPr>
                <a:cxnSpLocks/>
                <a:stCxn id="64" idx="3"/>
              </p:cNvCxnSpPr>
              <p:nvPr/>
            </p:nvCxnSpPr>
            <p:spPr>
              <a:xfrm>
                <a:off x="6607886" y="4794581"/>
                <a:ext cx="618414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56" name="Alt Başlık 2">
                <a:extLst>
                  <a:ext uri="{FF2B5EF4-FFF2-40B4-BE49-F238E27FC236}">
                    <a16:creationId xmlns:a16="http://schemas.microsoft.com/office/drawing/2014/main" id="{35690B3B-55AC-2EFA-CC77-7617464E7D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50069" y="4574060"/>
                <a:ext cx="1015551" cy="3809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tr-TR" dirty="0"/>
                  <a:t>Çıktı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B212BC5-2406-6888-F23D-5C30F4EBF279}"/>
                  </a:ext>
                </a:extLst>
              </p:cNvPr>
              <p:cNvSpPr/>
              <p:nvPr/>
            </p:nvSpPr>
            <p:spPr>
              <a:xfrm>
                <a:off x="1869882" y="4717926"/>
                <a:ext cx="635396" cy="66297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r-TR" dirty="0">
                    <a:solidFill>
                      <a:srgbClr val="FF0000"/>
                    </a:solidFill>
                  </a:rPr>
                  <a:t>2</a:t>
                </a:r>
              </a:p>
            </p:txBody>
          </p:sp>
          <p:cxnSp>
            <p:nvCxnSpPr>
              <p:cNvPr id="58" name="Düz Ok Bağlayıcısı 57">
                <a:extLst>
                  <a:ext uri="{FF2B5EF4-FFF2-40B4-BE49-F238E27FC236}">
                    <a16:creationId xmlns:a16="http://schemas.microsoft.com/office/drawing/2014/main" id="{6E747DE9-B5A4-7A9B-8054-6CD6AE46E1A9}"/>
                  </a:ext>
                </a:extLst>
              </p:cNvPr>
              <p:cNvCxnSpPr>
                <a:cxnSpLocks/>
                <a:stCxn id="48" idx="3"/>
                <a:endCxn id="57" idx="2"/>
              </p:cNvCxnSpPr>
              <p:nvPr/>
            </p:nvCxnSpPr>
            <p:spPr>
              <a:xfrm>
                <a:off x="1015551" y="5049414"/>
                <a:ext cx="854331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9" name="Düz Ok Bağlayıcısı 58">
                <a:extLst>
                  <a:ext uri="{FF2B5EF4-FFF2-40B4-BE49-F238E27FC236}">
                    <a16:creationId xmlns:a16="http://schemas.microsoft.com/office/drawing/2014/main" id="{ED67A99F-900F-6BF0-E21C-C859FD995099}"/>
                  </a:ext>
                </a:extLst>
              </p:cNvPr>
              <p:cNvCxnSpPr>
                <a:cxnSpLocks/>
                <a:stCxn id="57" idx="6"/>
                <a:endCxn id="54" idx="2"/>
              </p:cNvCxnSpPr>
              <p:nvPr/>
            </p:nvCxnSpPr>
            <p:spPr>
              <a:xfrm flipV="1">
                <a:off x="2505278" y="4811118"/>
                <a:ext cx="1433689" cy="238296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Alt Başlık 2">
                    <a:extLst>
                      <a:ext uri="{FF2B5EF4-FFF2-40B4-BE49-F238E27FC236}">
                        <a16:creationId xmlns:a16="http://schemas.microsoft.com/office/drawing/2014/main" id="{CDF0C327-5F8E-97E6-F6A1-F3F84A62EE90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268594" y="4574060"/>
                    <a:ext cx="1015551" cy="380924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None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</m:oMath>
                      </m:oMathPara>
                    </a14:m>
                    <a:endParaRPr lang="tr-TR" dirty="0"/>
                  </a:p>
                </p:txBody>
              </p:sp>
            </mc:Choice>
            <mc:Fallback xmlns="">
              <p:sp>
                <p:nvSpPr>
                  <p:cNvPr id="28" name="Alt Başlık 2">
                    <a:extLst>
                      <a:ext uri="{FF2B5EF4-FFF2-40B4-BE49-F238E27FC236}">
                        <a16:creationId xmlns:a16="http://schemas.microsoft.com/office/drawing/2014/main" id="{C6E61ED5-EB9C-2626-2C16-C36F467488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68594" y="4574060"/>
                    <a:ext cx="1015551" cy="38092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2698"/>
                    </a:stretch>
                  </a:blipFill>
                </p:spPr>
                <p:txBody>
                  <a:bodyPr/>
                  <a:lstStyle/>
                  <a:p>
                    <a:r>
                      <a:rPr lang="tr-T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0FCC50C7-20D6-E3FB-D456-F8A46297C7B0}"/>
                  </a:ext>
                </a:extLst>
              </p:cNvPr>
              <p:cNvSpPr/>
              <p:nvPr/>
            </p:nvSpPr>
            <p:spPr>
              <a:xfrm>
                <a:off x="3938967" y="6075009"/>
                <a:ext cx="635396" cy="66297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r-TR" dirty="0">
                    <a:solidFill>
                      <a:srgbClr val="FF0000"/>
                    </a:solidFill>
                  </a:rPr>
                  <a:t>1</a:t>
                </a:r>
              </a:p>
            </p:txBody>
          </p:sp>
          <p:cxnSp>
            <p:nvCxnSpPr>
              <p:cNvPr id="62" name="Düz Ok Bağlayıcısı 61">
                <a:extLst>
                  <a:ext uri="{FF2B5EF4-FFF2-40B4-BE49-F238E27FC236}">
                    <a16:creationId xmlns:a16="http://schemas.microsoft.com/office/drawing/2014/main" id="{149DA1C9-36D5-A748-9060-0281391081DA}"/>
                  </a:ext>
                </a:extLst>
              </p:cNvPr>
              <p:cNvCxnSpPr>
                <a:cxnSpLocks/>
                <a:stCxn id="61" idx="0"/>
                <a:endCxn id="54" idx="4"/>
              </p:cNvCxnSpPr>
              <p:nvPr/>
            </p:nvCxnSpPr>
            <p:spPr>
              <a:xfrm flipV="1">
                <a:off x="4256665" y="5369040"/>
                <a:ext cx="237895" cy="705969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Alt Başlık 2">
                    <a:extLst>
                      <a:ext uri="{FF2B5EF4-FFF2-40B4-BE49-F238E27FC236}">
                        <a16:creationId xmlns:a16="http://schemas.microsoft.com/office/drawing/2014/main" id="{BB85D842-1EB5-7B0B-5212-2B0191743DBE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3563431" y="5531562"/>
                    <a:ext cx="1015551" cy="380924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None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</m:oMath>
                      </m:oMathPara>
                    </a14:m>
                    <a:endParaRPr lang="tr-TR" dirty="0"/>
                  </a:p>
                </p:txBody>
              </p:sp>
            </mc:Choice>
            <mc:Fallback xmlns="">
              <p:sp>
                <p:nvSpPr>
                  <p:cNvPr id="41" name="Alt Başlık 2">
                    <a:extLst>
                      <a:ext uri="{FF2B5EF4-FFF2-40B4-BE49-F238E27FC236}">
                        <a16:creationId xmlns:a16="http://schemas.microsoft.com/office/drawing/2014/main" id="{037AA55F-C476-17C0-3817-7CC7BF2896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63431" y="5531562"/>
                    <a:ext cx="1015551" cy="38092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2698"/>
                    </a:stretch>
                  </a:blipFill>
                </p:spPr>
                <p:txBody>
                  <a:bodyPr/>
                  <a:lstStyle/>
                  <a:p>
                    <a:r>
                      <a:rPr lang="tr-T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4" name="Dikdörtgen 63">
                <a:extLst>
                  <a:ext uri="{FF2B5EF4-FFF2-40B4-BE49-F238E27FC236}">
                    <a16:creationId xmlns:a16="http://schemas.microsoft.com/office/drawing/2014/main" id="{D256FDC7-48D5-BDC8-5C66-A42BA08DAF85}"/>
                  </a:ext>
                </a:extLst>
              </p:cNvPr>
              <p:cNvSpPr/>
              <p:nvPr/>
            </p:nvSpPr>
            <p:spPr>
              <a:xfrm>
                <a:off x="5592335" y="4539748"/>
                <a:ext cx="1015551" cy="50966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cxnSp>
            <p:nvCxnSpPr>
              <p:cNvPr id="65" name="Düz Ok Bağlayıcısı 64">
                <a:extLst>
                  <a:ext uri="{FF2B5EF4-FFF2-40B4-BE49-F238E27FC236}">
                    <a16:creationId xmlns:a16="http://schemas.microsoft.com/office/drawing/2014/main" id="{923207DE-790D-943F-253D-46A0BAE3F47D}"/>
                  </a:ext>
                </a:extLst>
              </p:cNvPr>
              <p:cNvCxnSpPr>
                <a:cxnSpLocks/>
                <a:stCxn id="54" idx="6"/>
                <a:endCxn id="64" idx="1"/>
              </p:cNvCxnSpPr>
              <p:nvPr/>
            </p:nvCxnSpPr>
            <p:spPr>
              <a:xfrm flipV="1">
                <a:off x="5050152" y="4794581"/>
                <a:ext cx="542183" cy="1653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Metin kutusu 65">
                    <a:extLst>
                      <a:ext uri="{FF2B5EF4-FFF2-40B4-BE49-F238E27FC236}">
                        <a16:creationId xmlns:a16="http://schemas.microsoft.com/office/drawing/2014/main" id="{F310E155-8334-A1E9-CAF5-FB9BDCAB2E3B}"/>
                      </a:ext>
                    </a:extLst>
                  </p:cNvPr>
                  <p:cNvSpPr txBox="1"/>
                  <p:nvPr/>
                </p:nvSpPr>
                <p:spPr>
                  <a:xfrm>
                    <a:off x="5579423" y="4613495"/>
                    <a:ext cx="95731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𝑁𝐸𝑇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3)</m:t>
                          </m:r>
                        </m:oMath>
                      </m:oMathPara>
                    </a14:m>
                    <a:endParaRPr lang="tr-TR" dirty="0"/>
                  </a:p>
                </p:txBody>
              </p:sp>
            </mc:Choice>
            <mc:Fallback xmlns="">
              <p:sp>
                <p:nvSpPr>
                  <p:cNvPr id="31" name="Metin kutusu 30">
                    <a:extLst>
                      <a:ext uri="{FF2B5EF4-FFF2-40B4-BE49-F238E27FC236}">
                        <a16:creationId xmlns:a16="http://schemas.microsoft.com/office/drawing/2014/main" id="{DB064DDB-50C5-E8EA-810E-64971938C5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79423" y="4613495"/>
                    <a:ext cx="957313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8280" t="-2222" r="-891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tr-T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Metin kutusu 66">
                    <a:extLst>
                      <a:ext uri="{FF2B5EF4-FFF2-40B4-BE49-F238E27FC236}">
                        <a16:creationId xmlns:a16="http://schemas.microsoft.com/office/drawing/2014/main" id="{4EA2CBA1-340F-15F7-FC8F-0AB170309E9A}"/>
                      </a:ext>
                    </a:extLst>
                  </p:cNvPr>
                  <p:cNvSpPr txBox="1"/>
                  <p:nvPr/>
                </p:nvSpPr>
                <p:spPr>
                  <a:xfrm>
                    <a:off x="5988534" y="5655272"/>
                    <a:ext cx="21493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oMath>
                      </m:oMathPara>
                    </a14:m>
                    <a:endParaRPr lang="tr-TR" dirty="0"/>
                  </a:p>
                </p:txBody>
              </p:sp>
            </mc:Choice>
            <mc:Fallback xmlns="">
              <p:sp>
                <p:nvSpPr>
                  <p:cNvPr id="40" name="Metin kutusu 39">
                    <a:extLst>
                      <a:ext uri="{FF2B5EF4-FFF2-40B4-BE49-F238E27FC236}">
                        <a16:creationId xmlns:a16="http://schemas.microsoft.com/office/drawing/2014/main" id="{F51FE945-5DBE-3BEE-5F60-EE37EF862F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8534" y="5655272"/>
                    <a:ext cx="214931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6111" r="-33333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tr-T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8" name="Düz Ok Bağlayıcısı 67">
                <a:extLst>
                  <a:ext uri="{FF2B5EF4-FFF2-40B4-BE49-F238E27FC236}">
                    <a16:creationId xmlns:a16="http://schemas.microsoft.com/office/drawing/2014/main" id="{BBD7032F-2A68-7B40-D966-71BD2D4C5BA2}"/>
                  </a:ext>
                </a:extLst>
              </p:cNvPr>
              <p:cNvCxnSpPr>
                <a:cxnSpLocks/>
                <a:stCxn id="67" idx="0"/>
                <a:endCxn id="64" idx="2"/>
              </p:cNvCxnSpPr>
              <p:nvPr/>
            </p:nvCxnSpPr>
            <p:spPr>
              <a:xfrm flipV="1">
                <a:off x="6096000" y="5049414"/>
                <a:ext cx="4111" cy="605858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5999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20521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ADALINE - Öğrenme Algoritması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2.11.2022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14</a:t>
            </a:fld>
            <a:endParaRPr lang="tr-T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Alt Başlık 2">
                <a:extLst>
                  <a:ext uri="{FF2B5EF4-FFF2-40B4-BE49-F238E27FC236}">
                    <a16:creationId xmlns:a16="http://schemas.microsoft.com/office/drawing/2014/main" id="{1923475F-A03E-24DB-A4D1-283DB8AC24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913747"/>
                <a:ext cx="11843657" cy="544260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b="1" dirty="0"/>
                  <a:t>1.Adım: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𝐵𝑎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ğ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𝑙𝑎𝑛𝑡𝚤𝑙𝑎𝑟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ç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𝑟𝑎𝑠𝑡𝑔𝑒𝑙𝑒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𝑏𝑎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ş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𝑙𝑎𝑛𝑔𝚤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ç 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ğ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𝑒𝑟𝑙𝑒𝑟𝑖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𝑎𝑡𝑎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tr-TR" b="0" dirty="0"/>
                  <a:t>.</a:t>
                </a:r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endParaRPr lang="tr-TR" b="0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b="1" dirty="0"/>
                  <a:t>2.Adım: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𝐺𝑖𝑟𝑑𝑖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ü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𝑚𝑒𝑠𝑖𝑛𝑑𝑒𝑛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𝑏𝑖𝑟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𝑔𝑖𝑟𝑑𝑖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𝑣𝑒𝑘𝑡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ö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ü 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𝑠𝑒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ç </m:t>
                    </m:r>
                    <m:d>
                      <m:d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tr-TR" dirty="0"/>
                  <a:t>.</a:t>
                </a:r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b="1" dirty="0"/>
                  <a:t>3.Adım: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ğ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𝚤𝑛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 ç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𝚤𝑘𝑡𝚤𝑠𝚤𝑛𝚤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h𝑒𝑠𝑎𝑝𝑙𝑎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tr-TR" dirty="0"/>
                  <a:t> </a:t>
                </a:r>
              </a:p>
              <a:p>
                <a:pPr algn="l"/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                             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𝑁𝐸𝑇</m:t>
                    </m:r>
                    <m:r>
                      <a:rPr lang="tr-TR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tr-T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tr-TR" i="1">
                            <a:latin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tr-T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tr-T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nary>
                  </m:oMath>
                </a14:m>
                <a:r>
                  <a:rPr lang="tr-TR" dirty="0"/>
                  <a:t> </a:t>
                </a:r>
              </a:p>
              <a:p>
                <a:pPr algn="l"/>
                <a:endParaRPr lang="tr-TR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i="1">
                          <a:latin typeface="Cambria Math" panose="02040503050406030204" pitchFamily="18" charset="0"/>
                        </a:rPr>
                        <m:t>Ç</m:t>
                      </m:r>
                      <m:r>
                        <a:rPr lang="tr-TR" i="1">
                          <a:latin typeface="Cambria Math" panose="02040503050406030204" pitchFamily="18" charset="0"/>
                        </a:rPr>
                        <m:t>𝚤𝑘𝑡𝚤</m:t>
                      </m:r>
                      <m:r>
                        <a:rPr lang="tr-T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tr-TR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𝑁𝐸𝑇</m:t>
                          </m:r>
                        </m:e>
                      </m:d>
                    </m:oMath>
                  </m:oMathPara>
                </a14:m>
                <a:endParaRPr lang="tr-TR" dirty="0"/>
              </a:p>
              <a:p>
                <a:pPr algn="l"/>
                <a:endParaRPr lang="tr-TR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𝑁𝐸𝑇</m:t>
                          </m:r>
                        </m:e>
                      </m:d>
                      <m:r>
                        <a:rPr lang="tr-TR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1,  </m:t>
                              </m:r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𝑁𝐸𝑇</m:t>
                              </m:r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&amp;0,  </m:t>
                              </m:r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𝑁𝐸𝑇</m:t>
                              </m:r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eqArr>
                        </m:e>
                      </m:d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tr-TR" b="0" dirty="0"/>
              </a:p>
              <a:p>
                <a:pPr algn="l"/>
                <a:endParaRPr lang="tr-TR" b="1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endParaRPr lang="tr-TR" dirty="0"/>
              </a:p>
            </p:txBody>
          </p:sp>
        </mc:Choice>
        <mc:Fallback xmlns="">
          <p:sp>
            <p:nvSpPr>
              <p:cNvPr id="12" name="Alt Başlık 2">
                <a:extLst>
                  <a:ext uri="{FF2B5EF4-FFF2-40B4-BE49-F238E27FC236}">
                    <a16:creationId xmlns:a16="http://schemas.microsoft.com/office/drawing/2014/main" id="{1923475F-A03E-24DB-A4D1-283DB8AC2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13747"/>
                <a:ext cx="11843657" cy="5442603"/>
              </a:xfrm>
              <a:prstGeom prst="rect">
                <a:avLst/>
              </a:prstGeom>
              <a:blipFill>
                <a:blip r:embed="rId2"/>
                <a:stretch>
                  <a:fillRect l="-823" t="-1680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307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20521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ADALINE - Öğrenme Algoritması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2.11.2022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15</a:t>
            </a:fld>
            <a:endParaRPr lang="tr-T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Alt Başlık 2">
                <a:extLst>
                  <a:ext uri="{FF2B5EF4-FFF2-40B4-BE49-F238E27FC236}">
                    <a16:creationId xmlns:a16="http://schemas.microsoft.com/office/drawing/2014/main" id="{1923475F-A03E-24DB-A4D1-283DB8AC24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160490"/>
                <a:ext cx="12192000" cy="50371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b="1" dirty="0"/>
                  <a:t>4.Adım: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ğ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𝚤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hatas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𝚤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𝚤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hesapla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ve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ğ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𝚤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rl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𝚤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klar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𝚤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ş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ğ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𝚤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daki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ş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itliklere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ö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re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ü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ncelle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tr-TR" b="0" dirty="0"/>
              </a:p>
              <a:p>
                <a:pPr algn="l"/>
                <a:endParaRPr lang="tr-TR" b="0" i="0" dirty="0">
                  <a:latin typeface="Cambria Math" panose="02040503050406030204" pitchFamily="18" charset="0"/>
                </a:endParaRPr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tr-T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𝑏𝑒𝑘𝑙𝑒𝑛𝑒𝑛</m:t>
                                </m:r>
                              </m:e>
                            </m:d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−Ç (ç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𝚤𝑘𝑡𝚤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sSub>
                              <m:sSubPr>
                                <m:ctrlP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𝑦𝑒𝑛𝑖</m:t>
                                </m:r>
                              </m:sub>
                            </m:s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𝑒𝑠𝑘𝑖</m:t>
                                </m:r>
                              </m:sub>
                            </m:s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𝑦𝑒𝑛𝑖</m:t>
                                </m:r>
                              </m:sub>
                            </m:s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𝑒𝑠𝑘𝑖</m:t>
                                </m:r>
                              </m:sub>
                            </m:s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eqArr>
                      </m:e>
                    </m:d>
                  </m:oMath>
                </a14:m>
                <a:endParaRPr lang="tr-TR" b="0" dirty="0"/>
              </a:p>
              <a:p>
                <a:pPr algn="l"/>
                <a:r>
                  <a:rPr lang="tr-TR" b="0" dirty="0"/>
                  <a:t>	</a:t>
                </a:r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endParaRPr lang="tr-TR" b="1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b="1" dirty="0"/>
                  <a:t>5.Adım: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ü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ü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girdiler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do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ğ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ru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𝚤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𝚤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fland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𝚤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rma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yap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𝚤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𝚤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ncaya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kadar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Ad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𝚤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 2 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ile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 4 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aras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𝚤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𝚤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tekrarla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tr-TR" dirty="0"/>
              </a:p>
            </p:txBody>
          </p:sp>
        </mc:Choice>
        <mc:Fallback xmlns="">
          <p:sp>
            <p:nvSpPr>
              <p:cNvPr id="12" name="Alt Başlık 2">
                <a:extLst>
                  <a:ext uri="{FF2B5EF4-FFF2-40B4-BE49-F238E27FC236}">
                    <a16:creationId xmlns:a16="http://schemas.microsoft.com/office/drawing/2014/main" id="{1923475F-A03E-24DB-A4D1-283DB8AC2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60490"/>
                <a:ext cx="12192000" cy="5037110"/>
              </a:xfrm>
              <a:prstGeom prst="rect">
                <a:avLst/>
              </a:prstGeom>
              <a:blipFill>
                <a:blip r:embed="rId2"/>
                <a:stretch>
                  <a:fillRect l="-800" t="-1814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49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278368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ADALINE için bir örnek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2.11.2022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16</a:t>
            </a:fld>
            <a:endParaRPr lang="tr-T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Alt Başlık 2">
                <a:extLst>
                  <a:ext uri="{FF2B5EF4-FFF2-40B4-BE49-F238E27FC236}">
                    <a16:creationId xmlns:a16="http://schemas.microsoft.com/office/drawing/2014/main" id="{2CD1AF2E-8AED-6310-A499-0E6EA98568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96" y="760256"/>
                <a:ext cx="10619232" cy="22974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dirty="0"/>
                  <a:t>Girişler değerleri;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begChr m:val="["/>
                        <m:endChr m:val="]"/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1, 1</m:t>
                        </m:r>
                      </m:e>
                    </m:d>
                    <m:r>
                      <a:rPr lang="tr-TR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−1, 0</m:t>
                        </m:r>
                      </m:e>
                    </m:d>
                    <m:r>
                      <a:rPr lang="tr-TR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−1, 2</m:t>
                        </m:r>
                      </m:e>
                    </m:d>
                    <m:r>
                      <a:rPr lang="tr-TR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tr-TR" dirty="0"/>
                  <a:t>, beklenen çıktı değerleri;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tr-TR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tr-TR" dirty="0"/>
                  <a:t> ağırlıklar;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0.5,0.5</m:t>
                            </m:r>
                          </m:e>
                        </m:d>
                      </m:e>
                    </m:d>
                  </m:oMath>
                </a14:m>
                <a:r>
                  <a:rPr lang="tr-TR" dirty="0"/>
                  <a:t> ve </a:t>
                </a:r>
                <a:r>
                  <a:rPr lang="tr-TR" dirty="0" err="1"/>
                  <a:t>bias</a:t>
                </a:r>
                <a:r>
                  <a:rPr lang="tr-TR" dirty="0"/>
                  <a:t> ağırlığı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begChr m:val="["/>
                        <m:endChr m:val="]"/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0.7</m:t>
                        </m:r>
                      </m:e>
                    </m:d>
                    <m:r>
                      <a:rPr lang="tr-TR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tr-TR" dirty="0"/>
                  <a:t>şeklindedir. Eşik değeri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tr-TR" dirty="0"/>
                  <a:t>, öğrenme katsayısı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tr-TR" dirty="0"/>
                  <a:t> olarak belirlenmiştir. Bu durumda bütün girdileri doğru olacak şekilde sınıflandıracak ağırlıkları tespit ediniz.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Ç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𝚤𝑘𝑡𝚤</m:t>
                      </m:r>
                      <m:r>
                        <a:rPr lang="tr-TR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1,  </m:t>
                              </m:r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𝑁𝐸𝑇</m:t>
                              </m:r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&amp;0,  </m:t>
                              </m:r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𝑁𝐸𝑇</m:t>
                              </m:r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21" name="Alt Başlık 2">
                <a:extLst>
                  <a:ext uri="{FF2B5EF4-FFF2-40B4-BE49-F238E27FC236}">
                    <a16:creationId xmlns:a16="http://schemas.microsoft.com/office/drawing/2014/main" id="{2CD1AF2E-8AED-6310-A499-0E6EA9856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" y="760256"/>
                <a:ext cx="10619232" cy="2297410"/>
              </a:xfrm>
              <a:prstGeom prst="rect">
                <a:avLst/>
              </a:prstGeom>
              <a:blipFill>
                <a:blip r:embed="rId2"/>
                <a:stretch>
                  <a:fillRect l="-918" t="-2918" r="-109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up 10">
            <a:extLst>
              <a:ext uri="{FF2B5EF4-FFF2-40B4-BE49-F238E27FC236}">
                <a16:creationId xmlns:a16="http://schemas.microsoft.com/office/drawing/2014/main" id="{FD5EFAE3-691C-18F2-FF76-F9AD78117CEB}"/>
              </a:ext>
            </a:extLst>
          </p:cNvPr>
          <p:cNvGrpSpPr/>
          <p:nvPr/>
        </p:nvGrpSpPr>
        <p:grpSpPr>
          <a:xfrm>
            <a:off x="2087969" y="3582648"/>
            <a:ext cx="6607886" cy="2831554"/>
            <a:chOff x="2087969" y="3582648"/>
            <a:chExt cx="6607886" cy="2831554"/>
          </a:xfrm>
        </p:grpSpPr>
        <p:sp>
          <p:nvSpPr>
            <p:cNvPr id="86" name="Alt Başlık 2">
              <a:extLst>
                <a:ext uri="{FF2B5EF4-FFF2-40B4-BE49-F238E27FC236}">
                  <a16:creationId xmlns:a16="http://schemas.microsoft.com/office/drawing/2014/main" id="{9D1FDADB-63E6-6B0A-CA03-B82B1BA106D7}"/>
                </a:ext>
              </a:extLst>
            </p:cNvPr>
            <p:cNvSpPr txBox="1">
              <a:spLocks/>
            </p:cNvSpPr>
            <p:nvPr/>
          </p:nvSpPr>
          <p:spPr>
            <a:xfrm>
              <a:off x="4322720" y="5514826"/>
              <a:ext cx="1015551" cy="3809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tr-TR" dirty="0"/>
            </a:p>
          </p:txBody>
        </p:sp>
        <p:grpSp>
          <p:nvGrpSpPr>
            <p:cNvPr id="14" name="Grup 13">
              <a:extLst>
                <a:ext uri="{FF2B5EF4-FFF2-40B4-BE49-F238E27FC236}">
                  <a16:creationId xmlns:a16="http://schemas.microsoft.com/office/drawing/2014/main" id="{82E30619-2603-A208-3CDD-9F61E5A83E84}"/>
                </a:ext>
              </a:extLst>
            </p:cNvPr>
            <p:cNvGrpSpPr/>
            <p:nvPr/>
          </p:nvGrpSpPr>
          <p:grpSpPr>
            <a:xfrm>
              <a:off x="2087969" y="3582648"/>
              <a:ext cx="6607886" cy="2515096"/>
              <a:chOff x="2002714" y="3582648"/>
              <a:chExt cx="6607886" cy="2515096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B6E4425-1D40-C18B-DA65-D14EB852D8A5}"/>
                  </a:ext>
                </a:extLst>
              </p:cNvPr>
              <p:cNvSpPr/>
              <p:nvPr/>
            </p:nvSpPr>
            <p:spPr>
              <a:xfrm>
                <a:off x="3821486" y="3582648"/>
                <a:ext cx="635396" cy="66297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r-TR" dirty="0">
                    <a:solidFill>
                      <a:srgbClr val="FF0000"/>
                    </a:solidFill>
                  </a:rPr>
                  <a:t>1</a:t>
                </a:r>
              </a:p>
            </p:txBody>
          </p:sp>
          <p:grpSp>
            <p:nvGrpSpPr>
              <p:cNvPr id="16" name="Grup 15">
                <a:extLst>
                  <a:ext uri="{FF2B5EF4-FFF2-40B4-BE49-F238E27FC236}">
                    <a16:creationId xmlns:a16="http://schemas.microsoft.com/office/drawing/2014/main" id="{C3EECD86-9F18-2918-8CD0-E8727AAFBEC0}"/>
                  </a:ext>
                </a:extLst>
              </p:cNvPr>
              <p:cNvGrpSpPr/>
              <p:nvPr/>
            </p:nvGrpSpPr>
            <p:grpSpPr>
              <a:xfrm>
                <a:off x="2002714" y="3678767"/>
                <a:ext cx="6607886" cy="2418977"/>
                <a:chOff x="2002714" y="3246669"/>
                <a:chExt cx="6607886" cy="2418977"/>
              </a:xfrm>
            </p:grpSpPr>
            <p:cxnSp>
              <p:nvCxnSpPr>
                <p:cNvPr id="18" name="Düz Ok Bağlayıcısı 17">
                  <a:extLst>
                    <a:ext uri="{FF2B5EF4-FFF2-40B4-BE49-F238E27FC236}">
                      <a16:creationId xmlns:a16="http://schemas.microsoft.com/office/drawing/2014/main" id="{7246C588-AF78-8097-7BAF-06BB067901C9}"/>
                    </a:ext>
                  </a:extLst>
                </p:cNvPr>
                <p:cNvCxnSpPr>
                  <a:cxnSpLocks/>
                  <a:stCxn id="15" idx="6"/>
                  <a:endCxn id="23" idx="2"/>
                </p:cNvCxnSpPr>
                <p:nvPr/>
              </p:nvCxnSpPr>
              <p:spPr>
                <a:xfrm>
                  <a:off x="4456882" y="3482038"/>
                  <a:ext cx="1484799" cy="1085886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19" name="Alt Başlık 2">
                  <a:extLst>
                    <a:ext uri="{FF2B5EF4-FFF2-40B4-BE49-F238E27FC236}">
                      <a16:creationId xmlns:a16="http://schemas.microsoft.com/office/drawing/2014/main" id="{0BC00B7B-0D83-8D82-ED97-60BA45017AE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02714" y="3291576"/>
                  <a:ext cx="1015551" cy="38092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ctr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tr-TR" dirty="0">
                      <a:solidFill>
                        <a:srgbClr val="FF0000"/>
                      </a:solidFill>
                    </a:rPr>
                    <a:t>Girdi 1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Alt Başlık 2">
                      <a:extLst>
                        <a:ext uri="{FF2B5EF4-FFF2-40B4-BE49-F238E27FC236}">
                          <a16:creationId xmlns:a16="http://schemas.microsoft.com/office/drawing/2014/main" id="{0DEDED7D-03AA-061C-5EB0-97A5B350FFC1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4418355" y="3246669"/>
                      <a:ext cx="1015551" cy="380924"/>
                    </a:xfrm>
                    <a:prstGeom prst="rect">
                      <a:avLst/>
                    </a:prstGeom>
                  </p:spPr>
                  <p:txBody>
                    <a:bodyPr vert="horz" lIns="91440" tIns="45720" rIns="91440" bIns="45720" rtlCol="0">
                      <a:noAutofit/>
                    </a:bodyPr>
                    <a:lstStyle>
                      <a:lvl1pPr marL="0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None/>
                        <a:defRPr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sub>
                            </m:sSub>
                          </m:oMath>
                        </m:oMathPara>
                      </a14:m>
                      <a:endParaRPr lang="tr-TR" dirty="0"/>
                    </a:p>
                  </p:txBody>
                </p:sp>
              </mc:Choice>
              <mc:Fallback xmlns="">
                <p:sp>
                  <p:nvSpPr>
                    <p:cNvPr id="20" name="Alt Başlık 2">
                      <a:extLst>
                        <a:ext uri="{FF2B5EF4-FFF2-40B4-BE49-F238E27FC236}">
                          <a16:creationId xmlns:a16="http://schemas.microsoft.com/office/drawing/2014/main" id="{0DEDED7D-03AA-061C-5EB0-97A5B350FFC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18355" y="3246669"/>
                      <a:ext cx="1015551" cy="380924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1269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tr-T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2" name="Düz Ok Bağlayıcısı 21">
                  <a:extLst>
                    <a:ext uri="{FF2B5EF4-FFF2-40B4-BE49-F238E27FC236}">
                      <a16:creationId xmlns:a16="http://schemas.microsoft.com/office/drawing/2014/main" id="{78C697FB-38E1-2337-1796-DD27E5B05583}"/>
                    </a:ext>
                  </a:extLst>
                </p:cNvPr>
                <p:cNvCxnSpPr>
                  <a:cxnSpLocks/>
                  <a:stCxn id="19" idx="3"/>
                  <a:endCxn id="15" idx="2"/>
                </p:cNvCxnSpPr>
                <p:nvPr/>
              </p:nvCxnSpPr>
              <p:spPr>
                <a:xfrm>
                  <a:off x="3018265" y="3482038"/>
                  <a:ext cx="803221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517AE547-210D-0217-EA98-A53CFF28848C}"/>
                    </a:ext>
                  </a:extLst>
                </p:cNvPr>
                <p:cNvSpPr/>
                <p:nvPr/>
              </p:nvSpPr>
              <p:spPr>
                <a:xfrm>
                  <a:off x="5941681" y="4010001"/>
                  <a:ext cx="1111185" cy="111584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tr-TR" dirty="0">
                      <a:solidFill>
                        <a:srgbClr val="FF0000"/>
                      </a:solidFill>
                    </a:rPr>
                    <a:t>3</a:t>
                  </a:r>
                </a:p>
              </p:txBody>
            </p:sp>
            <p:cxnSp>
              <p:nvCxnSpPr>
                <p:cNvPr id="24" name="Düz Ok Bağlayıcısı 23">
                  <a:extLst>
                    <a:ext uri="{FF2B5EF4-FFF2-40B4-BE49-F238E27FC236}">
                      <a16:creationId xmlns:a16="http://schemas.microsoft.com/office/drawing/2014/main" id="{41D395E2-BBB6-726D-7B85-613017189B02}"/>
                    </a:ext>
                  </a:extLst>
                </p:cNvPr>
                <p:cNvCxnSpPr>
                  <a:cxnSpLocks/>
                  <a:stCxn id="23" idx="6"/>
                  <a:endCxn id="25" idx="1"/>
                </p:cNvCxnSpPr>
                <p:nvPr/>
              </p:nvCxnSpPr>
              <p:spPr>
                <a:xfrm flipV="1">
                  <a:off x="7052866" y="4567923"/>
                  <a:ext cx="542183" cy="1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25" name="Alt Başlık 2">
                  <a:extLst>
                    <a:ext uri="{FF2B5EF4-FFF2-40B4-BE49-F238E27FC236}">
                      <a16:creationId xmlns:a16="http://schemas.microsoft.com/office/drawing/2014/main" id="{68C5D242-6977-A82A-EBE3-129DB39798F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595049" y="4377461"/>
                  <a:ext cx="1015551" cy="38092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ctr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tr-TR" dirty="0"/>
                    <a:t>Çıktı</a:t>
                  </a:r>
                </a:p>
              </p:txBody>
            </p:sp>
            <p:sp>
              <p:nvSpPr>
                <p:cNvPr id="28" name="Alt Başlık 2">
                  <a:extLst>
                    <a:ext uri="{FF2B5EF4-FFF2-40B4-BE49-F238E27FC236}">
                      <a16:creationId xmlns:a16="http://schemas.microsoft.com/office/drawing/2014/main" id="{B45D3ADD-04A8-EC95-E503-F184CFDF0BD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02714" y="5130611"/>
                  <a:ext cx="1015551" cy="38092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ctr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tr-TR" dirty="0">
                      <a:solidFill>
                        <a:srgbClr val="FF0000"/>
                      </a:solidFill>
                    </a:rPr>
                    <a:t>Girdi 2</a:t>
                  </a: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4FF02136-F375-F35A-2EC3-5D264A18D413}"/>
                    </a:ext>
                  </a:extLst>
                </p:cNvPr>
                <p:cNvSpPr/>
                <p:nvPr/>
              </p:nvSpPr>
              <p:spPr>
                <a:xfrm>
                  <a:off x="3886775" y="5002670"/>
                  <a:ext cx="635396" cy="66297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tr-TR" dirty="0">
                      <a:solidFill>
                        <a:srgbClr val="FF0000"/>
                      </a:solidFill>
                    </a:rPr>
                    <a:t>2</a:t>
                  </a:r>
                </a:p>
              </p:txBody>
            </p:sp>
            <p:cxnSp>
              <p:nvCxnSpPr>
                <p:cNvPr id="33" name="Düz Ok Bağlayıcısı 32">
                  <a:extLst>
                    <a:ext uri="{FF2B5EF4-FFF2-40B4-BE49-F238E27FC236}">
                      <a16:creationId xmlns:a16="http://schemas.microsoft.com/office/drawing/2014/main" id="{CC930FB7-0248-353C-35E8-39BA624788E5}"/>
                    </a:ext>
                  </a:extLst>
                </p:cNvPr>
                <p:cNvCxnSpPr>
                  <a:cxnSpLocks/>
                  <a:stCxn id="28" idx="3"/>
                  <a:endCxn id="32" idx="2"/>
                </p:cNvCxnSpPr>
                <p:nvPr/>
              </p:nvCxnSpPr>
              <p:spPr>
                <a:xfrm>
                  <a:off x="3018265" y="5321073"/>
                  <a:ext cx="868510" cy="13085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Düz Ok Bağlayıcısı 33">
                  <a:extLst>
                    <a:ext uri="{FF2B5EF4-FFF2-40B4-BE49-F238E27FC236}">
                      <a16:creationId xmlns:a16="http://schemas.microsoft.com/office/drawing/2014/main" id="{769E9F05-4DC1-C35F-95A6-835F628D0E05}"/>
                    </a:ext>
                  </a:extLst>
                </p:cNvPr>
                <p:cNvCxnSpPr>
                  <a:cxnSpLocks/>
                  <a:stCxn id="32" idx="6"/>
                  <a:endCxn id="23" idx="2"/>
                </p:cNvCxnSpPr>
                <p:nvPr/>
              </p:nvCxnSpPr>
              <p:spPr>
                <a:xfrm flipV="1">
                  <a:off x="4522171" y="4567924"/>
                  <a:ext cx="1419510" cy="766234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Alt Başlık 2">
                      <a:extLst>
                        <a:ext uri="{FF2B5EF4-FFF2-40B4-BE49-F238E27FC236}">
                          <a16:creationId xmlns:a16="http://schemas.microsoft.com/office/drawing/2014/main" id="{EBA71858-3ECA-2ED7-595E-62668C680BE9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4322720" y="4656423"/>
                      <a:ext cx="1015551" cy="380924"/>
                    </a:xfrm>
                    <a:prstGeom prst="rect">
                      <a:avLst/>
                    </a:prstGeom>
                  </p:spPr>
                  <p:txBody>
                    <a:bodyPr vert="horz" lIns="91440" tIns="45720" rIns="91440" bIns="45720" rtlCol="0">
                      <a:noAutofit/>
                    </a:bodyPr>
                    <a:lstStyle>
                      <a:lvl1pPr marL="0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None/>
                        <a:defRPr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sub>
                            </m:sSub>
                          </m:oMath>
                        </m:oMathPara>
                      </a14:m>
                      <a:endParaRPr lang="tr-TR" dirty="0"/>
                    </a:p>
                  </p:txBody>
                </p:sp>
              </mc:Choice>
              <mc:Fallback xmlns="">
                <p:sp>
                  <p:nvSpPr>
                    <p:cNvPr id="35" name="Alt Başlık 2">
                      <a:extLst>
                        <a:ext uri="{FF2B5EF4-FFF2-40B4-BE49-F238E27FC236}">
                          <a16:creationId xmlns:a16="http://schemas.microsoft.com/office/drawing/2014/main" id="{EBA71858-3ECA-2ED7-595E-62668C680BE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22720" y="4656423"/>
                      <a:ext cx="1015551" cy="380924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1290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tr-T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7" name="Alt Başlık 2">
                <a:extLst>
                  <a:ext uri="{FF2B5EF4-FFF2-40B4-BE49-F238E27FC236}">
                    <a16:creationId xmlns:a16="http://schemas.microsoft.com/office/drawing/2014/main" id="{950812F9-B26C-DF70-B833-916B3A496A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2720" y="5514826"/>
                <a:ext cx="1015551" cy="3809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tr-TR" dirty="0"/>
              </a:p>
            </p:txBody>
          </p:sp>
        </p:grp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D151B40E-EC68-8E59-8237-BE565B16063F}"/>
                </a:ext>
              </a:extLst>
            </p:cNvPr>
            <p:cNvSpPr/>
            <p:nvPr/>
          </p:nvSpPr>
          <p:spPr>
            <a:xfrm>
              <a:off x="6091333" y="6033278"/>
              <a:ext cx="458707" cy="3809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4" name="Düz Ok Bağlayıcısı 3">
              <a:extLst>
                <a:ext uri="{FF2B5EF4-FFF2-40B4-BE49-F238E27FC236}">
                  <a16:creationId xmlns:a16="http://schemas.microsoft.com/office/drawing/2014/main" id="{830EE587-740A-C12E-BF3A-EB28F53D9ECF}"/>
                </a:ext>
              </a:extLst>
            </p:cNvPr>
            <p:cNvCxnSpPr>
              <a:cxnSpLocks/>
              <a:stCxn id="3" idx="0"/>
              <a:endCxn id="23" idx="4"/>
            </p:cNvCxnSpPr>
            <p:nvPr/>
          </p:nvCxnSpPr>
          <p:spPr>
            <a:xfrm flipV="1">
              <a:off x="6320687" y="5557944"/>
              <a:ext cx="261842" cy="475334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Alt Başlık 2">
                  <a:extLst>
                    <a:ext uri="{FF2B5EF4-FFF2-40B4-BE49-F238E27FC236}">
                      <a16:creationId xmlns:a16="http://schemas.microsoft.com/office/drawing/2014/main" id="{43E58C19-1E10-1EC6-69A1-FF8F33DE4CA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551651" y="5612986"/>
                  <a:ext cx="1015551" cy="38092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ctr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7" name="Alt Başlık 2">
                  <a:extLst>
                    <a:ext uri="{FF2B5EF4-FFF2-40B4-BE49-F238E27FC236}">
                      <a16:creationId xmlns:a16="http://schemas.microsoft.com/office/drawing/2014/main" id="{43E58C19-1E10-1EC6-69A1-FF8F33DE4C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1651" y="5612986"/>
                  <a:ext cx="1015551" cy="380924"/>
                </a:xfrm>
                <a:prstGeom prst="rect">
                  <a:avLst/>
                </a:prstGeom>
                <a:blipFill>
                  <a:blip r:embed="rId5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3595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278368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ADALINE bir örnek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2.11.2022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17</a:t>
            </a:fld>
            <a:endParaRPr lang="tr-T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Alt Başlık 2">
                <a:extLst>
                  <a:ext uri="{FF2B5EF4-FFF2-40B4-BE49-F238E27FC236}">
                    <a16:creationId xmlns:a16="http://schemas.microsoft.com/office/drawing/2014/main" id="{2CD1AF2E-8AED-6310-A499-0E6EA98568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96" y="760255"/>
                <a:ext cx="10619232" cy="278604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dirty="0"/>
                  <a:t>Girişler değerleri;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begChr m:val="["/>
                        <m:endChr m:val="]"/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  <m:r>
                      <a:rPr lang="tr-TR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1, −1</m:t>
                        </m:r>
                      </m:e>
                    </m:d>
                    <m:r>
                      <a:rPr lang="tr-TR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1, 1</m:t>
                        </m:r>
                      </m:e>
                    </m:d>
                    <m:r>
                      <a:rPr lang="tr-TR" b="0" i="1" smtClean="0">
                        <a:latin typeface="Cambria Math" panose="02040503050406030204" pitchFamily="18" charset="0"/>
                      </a:rPr>
                      <m:t>, [2, 1]]</m:t>
                    </m:r>
                  </m:oMath>
                </a14:m>
                <a:r>
                  <a:rPr lang="tr-TR" dirty="0"/>
                  <a:t>, beklenen çıktı değerleri;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tr-TR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tr-TR" dirty="0"/>
                  <a:t> ağırlıklar;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[[1.5,0.5]]</m:t>
                    </m:r>
                  </m:oMath>
                </a14:m>
                <a:r>
                  <a:rPr lang="tr-TR" dirty="0"/>
                  <a:t> ve </a:t>
                </a:r>
                <a:r>
                  <a:rPr lang="tr-TR" dirty="0" err="1"/>
                  <a:t>bias</a:t>
                </a:r>
                <a:r>
                  <a:rPr lang="tr-TR" dirty="0"/>
                  <a:t> ağırlığı </a:t>
                </a:r>
                <a14:m>
                  <m:oMath xmlns:m="http://schemas.openxmlformats.org/officeDocument/2006/math">
                    <m:r>
                      <a:rPr lang="tr-TR" i="1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begChr m:val="["/>
                        <m:endChr m:val="]"/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0.7</m:t>
                        </m:r>
                      </m:e>
                    </m:d>
                    <m:r>
                      <a:rPr lang="tr-TR" i="1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tr-TR" dirty="0"/>
                  <a:t>şeklindedir. Eşik değeri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tr-TR" dirty="0"/>
                  <a:t>, öğrenme katsayısı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=0.</m:t>
                    </m:r>
                  </m:oMath>
                </a14:m>
                <a:r>
                  <a:rPr lang="tr-TR" dirty="0"/>
                  <a:t>75 olarak belirlenmiştir. Bu durumda bütün girdileri doğru olacak şekilde sınıflandıracak ağırlıkları tespit ediniz.</a:t>
                </a:r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endParaRPr lang="tr-TR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Ç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𝚤𝑘𝑡𝚤</m:t>
                      </m:r>
                      <m:r>
                        <a:rPr lang="tr-TR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1,  </m:t>
                              </m:r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𝑁𝐸𝑇</m:t>
                              </m:r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&amp;0,  </m:t>
                              </m:r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𝑁𝐸𝑇</m:t>
                              </m:r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21" name="Alt Başlık 2">
                <a:extLst>
                  <a:ext uri="{FF2B5EF4-FFF2-40B4-BE49-F238E27FC236}">
                    <a16:creationId xmlns:a16="http://schemas.microsoft.com/office/drawing/2014/main" id="{2CD1AF2E-8AED-6310-A499-0E6EA9856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" y="760255"/>
                <a:ext cx="10619232" cy="2786041"/>
              </a:xfrm>
              <a:prstGeom prst="rect">
                <a:avLst/>
              </a:prstGeom>
              <a:blipFill>
                <a:blip r:embed="rId2"/>
                <a:stretch>
                  <a:fillRect l="-918" t="-350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up 2">
            <a:extLst>
              <a:ext uri="{FF2B5EF4-FFF2-40B4-BE49-F238E27FC236}">
                <a16:creationId xmlns:a16="http://schemas.microsoft.com/office/drawing/2014/main" id="{64AEC7A7-5BCA-DBE2-CA6F-39D78BEE65A5}"/>
              </a:ext>
            </a:extLst>
          </p:cNvPr>
          <p:cNvGrpSpPr/>
          <p:nvPr/>
        </p:nvGrpSpPr>
        <p:grpSpPr>
          <a:xfrm>
            <a:off x="2087969" y="3582648"/>
            <a:ext cx="6607886" cy="2831554"/>
            <a:chOff x="2087969" y="3582648"/>
            <a:chExt cx="6607886" cy="2831554"/>
          </a:xfrm>
        </p:grpSpPr>
        <p:sp>
          <p:nvSpPr>
            <p:cNvPr id="4" name="Alt Başlık 2">
              <a:extLst>
                <a:ext uri="{FF2B5EF4-FFF2-40B4-BE49-F238E27FC236}">
                  <a16:creationId xmlns:a16="http://schemas.microsoft.com/office/drawing/2014/main" id="{2EDDA9D1-8241-43C1-62A2-CE5350168044}"/>
                </a:ext>
              </a:extLst>
            </p:cNvPr>
            <p:cNvSpPr txBox="1">
              <a:spLocks/>
            </p:cNvSpPr>
            <p:nvPr/>
          </p:nvSpPr>
          <p:spPr>
            <a:xfrm>
              <a:off x="4322720" y="5514826"/>
              <a:ext cx="1015551" cy="3809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tr-TR" dirty="0"/>
            </a:p>
          </p:txBody>
        </p:sp>
        <p:grpSp>
          <p:nvGrpSpPr>
            <p:cNvPr id="7" name="Grup 6">
              <a:extLst>
                <a:ext uri="{FF2B5EF4-FFF2-40B4-BE49-F238E27FC236}">
                  <a16:creationId xmlns:a16="http://schemas.microsoft.com/office/drawing/2014/main" id="{8B5A8869-9FA1-6EFC-4DE1-0AD4CBCC0BCD}"/>
                </a:ext>
              </a:extLst>
            </p:cNvPr>
            <p:cNvGrpSpPr/>
            <p:nvPr/>
          </p:nvGrpSpPr>
          <p:grpSpPr>
            <a:xfrm>
              <a:off x="2087969" y="3582648"/>
              <a:ext cx="6607886" cy="2515096"/>
              <a:chOff x="2002714" y="3582648"/>
              <a:chExt cx="6607886" cy="2515096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42CD92B-9E16-24B1-62DE-B7E55011484A}"/>
                  </a:ext>
                </a:extLst>
              </p:cNvPr>
              <p:cNvSpPr/>
              <p:nvPr/>
            </p:nvSpPr>
            <p:spPr>
              <a:xfrm>
                <a:off x="3821486" y="3582648"/>
                <a:ext cx="635396" cy="66297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r-TR" dirty="0">
                    <a:solidFill>
                      <a:srgbClr val="FF0000"/>
                    </a:solidFill>
                  </a:rPr>
                  <a:t>1</a:t>
                </a:r>
              </a:p>
            </p:txBody>
          </p:sp>
          <p:grpSp>
            <p:nvGrpSpPr>
              <p:cNvPr id="13" name="Grup 12">
                <a:extLst>
                  <a:ext uri="{FF2B5EF4-FFF2-40B4-BE49-F238E27FC236}">
                    <a16:creationId xmlns:a16="http://schemas.microsoft.com/office/drawing/2014/main" id="{B206ADEA-8991-8B82-B56C-73D9C6CF8647}"/>
                  </a:ext>
                </a:extLst>
              </p:cNvPr>
              <p:cNvGrpSpPr/>
              <p:nvPr/>
            </p:nvGrpSpPr>
            <p:grpSpPr>
              <a:xfrm>
                <a:off x="2002714" y="3678767"/>
                <a:ext cx="6607886" cy="2418977"/>
                <a:chOff x="2002714" y="3246669"/>
                <a:chExt cx="6607886" cy="2418977"/>
              </a:xfrm>
            </p:grpSpPr>
            <p:cxnSp>
              <p:nvCxnSpPr>
                <p:cNvPr id="15" name="Düz Ok Bağlayıcısı 14">
                  <a:extLst>
                    <a:ext uri="{FF2B5EF4-FFF2-40B4-BE49-F238E27FC236}">
                      <a16:creationId xmlns:a16="http://schemas.microsoft.com/office/drawing/2014/main" id="{EF2D12E2-CAEA-1869-58B3-0D93D525F0D6}"/>
                    </a:ext>
                  </a:extLst>
                </p:cNvPr>
                <p:cNvCxnSpPr>
                  <a:cxnSpLocks/>
                  <a:stCxn id="12" idx="6"/>
                  <a:endCxn id="19" idx="2"/>
                </p:cNvCxnSpPr>
                <p:nvPr/>
              </p:nvCxnSpPr>
              <p:spPr>
                <a:xfrm>
                  <a:off x="4456882" y="3482038"/>
                  <a:ext cx="1484799" cy="1085886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16" name="Alt Başlık 2">
                  <a:extLst>
                    <a:ext uri="{FF2B5EF4-FFF2-40B4-BE49-F238E27FC236}">
                      <a16:creationId xmlns:a16="http://schemas.microsoft.com/office/drawing/2014/main" id="{CEC5FDB4-E498-0903-B507-0C72D0A9A6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02714" y="3291576"/>
                  <a:ext cx="1015551" cy="38092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ctr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tr-TR" dirty="0">
                      <a:solidFill>
                        <a:srgbClr val="FF0000"/>
                      </a:solidFill>
                    </a:rPr>
                    <a:t>Girdi 1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Alt Başlık 2">
                      <a:extLst>
                        <a:ext uri="{FF2B5EF4-FFF2-40B4-BE49-F238E27FC236}">
                          <a16:creationId xmlns:a16="http://schemas.microsoft.com/office/drawing/2014/main" id="{0E2CE447-8852-B225-E952-F5374A9E0E28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4418355" y="3246669"/>
                      <a:ext cx="1015551" cy="380924"/>
                    </a:xfrm>
                    <a:prstGeom prst="rect">
                      <a:avLst/>
                    </a:prstGeom>
                  </p:spPr>
                  <p:txBody>
                    <a:bodyPr vert="horz" lIns="91440" tIns="45720" rIns="91440" bIns="45720" rtlCol="0">
                      <a:noAutofit/>
                    </a:bodyPr>
                    <a:lstStyle>
                      <a:lvl1pPr marL="0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None/>
                        <a:defRPr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sub>
                            </m:sSub>
                          </m:oMath>
                        </m:oMathPara>
                      </a14:m>
                      <a:endParaRPr lang="tr-TR" dirty="0"/>
                    </a:p>
                  </p:txBody>
                </p:sp>
              </mc:Choice>
              <mc:Fallback xmlns="">
                <p:sp>
                  <p:nvSpPr>
                    <p:cNvPr id="20" name="Alt Başlık 2">
                      <a:extLst>
                        <a:ext uri="{FF2B5EF4-FFF2-40B4-BE49-F238E27FC236}">
                          <a16:creationId xmlns:a16="http://schemas.microsoft.com/office/drawing/2014/main" id="{0DEDED7D-03AA-061C-5EB0-97A5B350FFC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18355" y="3246669"/>
                      <a:ext cx="1015551" cy="380924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1269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tr-T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8" name="Düz Ok Bağlayıcısı 17">
                  <a:extLst>
                    <a:ext uri="{FF2B5EF4-FFF2-40B4-BE49-F238E27FC236}">
                      <a16:creationId xmlns:a16="http://schemas.microsoft.com/office/drawing/2014/main" id="{04A5BE94-F558-A6EA-0E86-BB1C90672C84}"/>
                    </a:ext>
                  </a:extLst>
                </p:cNvPr>
                <p:cNvCxnSpPr>
                  <a:cxnSpLocks/>
                  <a:stCxn id="16" idx="3"/>
                  <a:endCxn id="12" idx="2"/>
                </p:cNvCxnSpPr>
                <p:nvPr/>
              </p:nvCxnSpPr>
              <p:spPr>
                <a:xfrm>
                  <a:off x="3018265" y="3482038"/>
                  <a:ext cx="803221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2085A9A-0776-D0E2-88BA-44BEC4B1E878}"/>
                    </a:ext>
                  </a:extLst>
                </p:cNvPr>
                <p:cNvSpPr/>
                <p:nvPr/>
              </p:nvSpPr>
              <p:spPr>
                <a:xfrm>
                  <a:off x="5941681" y="4010001"/>
                  <a:ext cx="1111185" cy="111584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tr-TR" dirty="0">
                      <a:solidFill>
                        <a:srgbClr val="FF0000"/>
                      </a:solidFill>
                    </a:rPr>
                    <a:t>3</a:t>
                  </a:r>
                </a:p>
              </p:txBody>
            </p:sp>
            <p:cxnSp>
              <p:nvCxnSpPr>
                <p:cNvPr id="22" name="Düz Ok Bağlayıcısı 21">
                  <a:extLst>
                    <a:ext uri="{FF2B5EF4-FFF2-40B4-BE49-F238E27FC236}">
                      <a16:creationId xmlns:a16="http://schemas.microsoft.com/office/drawing/2014/main" id="{66D5418B-6661-1476-4016-83D70867FB14}"/>
                    </a:ext>
                  </a:extLst>
                </p:cNvPr>
                <p:cNvCxnSpPr>
                  <a:cxnSpLocks/>
                  <a:stCxn id="19" idx="6"/>
                  <a:endCxn id="23" idx="1"/>
                </p:cNvCxnSpPr>
                <p:nvPr/>
              </p:nvCxnSpPr>
              <p:spPr>
                <a:xfrm flipV="1">
                  <a:off x="7052866" y="4567923"/>
                  <a:ext cx="542183" cy="1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23" name="Alt Başlık 2">
                  <a:extLst>
                    <a:ext uri="{FF2B5EF4-FFF2-40B4-BE49-F238E27FC236}">
                      <a16:creationId xmlns:a16="http://schemas.microsoft.com/office/drawing/2014/main" id="{AAAA2777-E408-2494-05B0-9EBE3D20D9A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595049" y="4377461"/>
                  <a:ext cx="1015551" cy="38092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ctr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tr-TR" dirty="0"/>
                    <a:t>Çıktı</a:t>
                  </a:r>
                </a:p>
              </p:txBody>
            </p:sp>
            <p:sp>
              <p:nvSpPr>
                <p:cNvPr id="24" name="Alt Başlık 2">
                  <a:extLst>
                    <a:ext uri="{FF2B5EF4-FFF2-40B4-BE49-F238E27FC236}">
                      <a16:creationId xmlns:a16="http://schemas.microsoft.com/office/drawing/2014/main" id="{3696F716-8B33-8EE1-53A7-DE07FD0C866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02714" y="5130611"/>
                  <a:ext cx="1015551" cy="38092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ctr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tr-TR" dirty="0">
                      <a:solidFill>
                        <a:srgbClr val="FF0000"/>
                      </a:solidFill>
                    </a:rPr>
                    <a:t>Girdi 2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E781135E-F0C0-52BD-DA3C-9596644AE356}"/>
                    </a:ext>
                  </a:extLst>
                </p:cNvPr>
                <p:cNvSpPr/>
                <p:nvPr/>
              </p:nvSpPr>
              <p:spPr>
                <a:xfrm>
                  <a:off x="3886775" y="5002670"/>
                  <a:ext cx="635396" cy="66297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tr-TR" dirty="0">
                      <a:solidFill>
                        <a:srgbClr val="FF0000"/>
                      </a:solidFill>
                    </a:rPr>
                    <a:t>2</a:t>
                  </a:r>
                </a:p>
              </p:txBody>
            </p:sp>
            <p:cxnSp>
              <p:nvCxnSpPr>
                <p:cNvPr id="28" name="Düz Ok Bağlayıcısı 27">
                  <a:extLst>
                    <a:ext uri="{FF2B5EF4-FFF2-40B4-BE49-F238E27FC236}">
                      <a16:creationId xmlns:a16="http://schemas.microsoft.com/office/drawing/2014/main" id="{9E52F4A3-E4F3-9A11-32C2-31E13BE0FCB3}"/>
                    </a:ext>
                  </a:extLst>
                </p:cNvPr>
                <p:cNvCxnSpPr>
                  <a:cxnSpLocks/>
                  <a:stCxn id="24" idx="3"/>
                  <a:endCxn id="25" idx="2"/>
                </p:cNvCxnSpPr>
                <p:nvPr/>
              </p:nvCxnSpPr>
              <p:spPr>
                <a:xfrm>
                  <a:off x="3018265" y="5321073"/>
                  <a:ext cx="868510" cy="13085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Düz Ok Bağlayıcısı 31">
                  <a:extLst>
                    <a:ext uri="{FF2B5EF4-FFF2-40B4-BE49-F238E27FC236}">
                      <a16:creationId xmlns:a16="http://schemas.microsoft.com/office/drawing/2014/main" id="{314551F9-106C-747E-9C06-80D70932F568}"/>
                    </a:ext>
                  </a:extLst>
                </p:cNvPr>
                <p:cNvCxnSpPr>
                  <a:cxnSpLocks/>
                  <a:stCxn id="25" idx="6"/>
                  <a:endCxn id="19" idx="2"/>
                </p:cNvCxnSpPr>
                <p:nvPr/>
              </p:nvCxnSpPr>
              <p:spPr>
                <a:xfrm flipV="1">
                  <a:off x="4522171" y="4567924"/>
                  <a:ext cx="1419510" cy="766234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Alt Başlık 2">
                      <a:extLst>
                        <a:ext uri="{FF2B5EF4-FFF2-40B4-BE49-F238E27FC236}">
                          <a16:creationId xmlns:a16="http://schemas.microsoft.com/office/drawing/2014/main" id="{4592B36D-6B12-C63E-DB00-6D9DF4EF4622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4322720" y="4656423"/>
                      <a:ext cx="1015551" cy="380924"/>
                    </a:xfrm>
                    <a:prstGeom prst="rect">
                      <a:avLst/>
                    </a:prstGeom>
                  </p:spPr>
                  <p:txBody>
                    <a:bodyPr vert="horz" lIns="91440" tIns="45720" rIns="91440" bIns="45720" rtlCol="0">
                      <a:noAutofit/>
                    </a:bodyPr>
                    <a:lstStyle>
                      <a:lvl1pPr marL="0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None/>
                        <a:defRPr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sub>
                            </m:sSub>
                          </m:oMath>
                        </m:oMathPara>
                      </a14:m>
                      <a:endParaRPr lang="tr-TR" dirty="0"/>
                    </a:p>
                  </p:txBody>
                </p:sp>
              </mc:Choice>
              <mc:Fallback xmlns="">
                <p:sp>
                  <p:nvSpPr>
                    <p:cNvPr id="35" name="Alt Başlık 2">
                      <a:extLst>
                        <a:ext uri="{FF2B5EF4-FFF2-40B4-BE49-F238E27FC236}">
                          <a16:creationId xmlns:a16="http://schemas.microsoft.com/office/drawing/2014/main" id="{EBA71858-3ECA-2ED7-595E-62668C680BE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22720" y="4656423"/>
                      <a:ext cx="1015551" cy="380924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1290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tr-T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4" name="Alt Başlık 2">
                <a:extLst>
                  <a:ext uri="{FF2B5EF4-FFF2-40B4-BE49-F238E27FC236}">
                    <a16:creationId xmlns:a16="http://schemas.microsoft.com/office/drawing/2014/main" id="{B9D804FD-3DDC-2D25-3690-4F395537E1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2720" y="5514826"/>
                <a:ext cx="1015551" cy="3809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tr-TR" dirty="0"/>
              </a:p>
            </p:txBody>
          </p: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5BA5585-BA1C-08E3-0168-878842DDFFC5}"/>
                </a:ext>
              </a:extLst>
            </p:cNvPr>
            <p:cNvSpPr/>
            <p:nvPr/>
          </p:nvSpPr>
          <p:spPr>
            <a:xfrm>
              <a:off x="6091333" y="6033278"/>
              <a:ext cx="458707" cy="3809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9" name="Düz Ok Bağlayıcısı 8">
              <a:extLst>
                <a:ext uri="{FF2B5EF4-FFF2-40B4-BE49-F238E27FC236}">
                  <a16:creationId xmlns:a16="http://schemas.microsoft.com/office/drawing/2014/main" id="{A2D2884E-5725-F819-62AA-74FAC9ADA7B8}"/>
                </a:ext>
              </a:extLst>
            </p:cNvPr>
            <p:cNvCxnSpPr>
              <a:cxnSpLocks/>
              <a:stCxn id="8" idx="0"/>
              <a:endCxn id="19" idx="4"/>
            </p:cNvCxnSpPr>
            <p:nvPr/>
          </p:nvCxnSpPr>
          <p:spPr>
            <a:xfrm flipV="1">
              <a:off x="6320687" y="5557944"/>
              <a:ext cx="261842" cy="475334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Alt Başlık 2">
                  <a:extLst>
                    <a:ext uri="{FF2B5EF4-FFF2-40B4-BE49-F238E27FC236}">
                      <a16:creationId xmlns:a16="http://schemas.microsoft.com/office/drawing/2014/main" id="{D0B66CE5-BA6F-8BC7-7C56-EF4383415E5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551651" y="5612986"/>
                  <a:ext cx="1015551" cy="38092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ctr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10" name="Alt Başlık 2">
                  <a:extLst>
                    <a:ext uri="{FF2B5EF4-FFF2-40B4-BE49-F238E27FC236}">
                      <a16:creationId xmlns:a16="http://schemas.microsoft.com/office/drawing/2014/main" id="{D0B66CE5-BA6F-8BC7-7C56-EF4383415E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1651" y="5612986"/>
                  <a:ext cx="1015551" cy="380924"/>
                </a:xfrm>
                <a:prstGeom prst="rect">
                  <a:avLst/>
                </a:prstGeom>
                <a:blipFill>
                  <a:blip r:embed="rId5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3793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278368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ADALINE bir örnek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2.11.2022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18</a:t>
            </a:fld>
            <a:endParaRPr lang="tr-T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Alt Başlık 2">
                <a:extLst>
                  <a:ext uri="{FF2B5EF4-FFF2-40B4-BE49-F238E27FC236}">
                    <a16:creationId xmlns:a16="http://schemas.microsoft.com/office/drawing/2014/main" id="{2CD1AF2E-8AED-6310-A499-0E6EA98568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96" y="760255"/>
                <a:ext cx="10619232" cy="278604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dirty="0"/>
                  <a:t>Girişler değerleri;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begChr m:val="["/>
                        <m:endChr m:val="]"/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0, 0,1</m:t>
                        </m:r>
                      </m:e>
                    </m:d>
                    <m:r>
                      <a:rPr lang="tr-TR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0,1,1</m:t>
                        </m:r>
                      </m:e>
                    </m:d>
                    <m:r>
                      <a:rPr lang="tr-TR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1, 0,1</m:t>
                        </m:r>
                      </m:e>
                    </m:d>
                    <m:r>
                      <a:rPr lang="tr-TR" b="0" i="1" smtClean="0">
                        <a:latin typeface="Cambria Math" panose="02040503050406030204" pitchFamily="18" charset="0"/>
                      </a:rPr>
                      <m:t>, [1, 1,1]]</m:t>
                    </m:r>
                  </m:oMath>
                </a14:m>
                <a:r>
                  <a:rPr lang="tr-TR" dirty="0"/>
                  <a:t>, beklenen çıktı değerleri;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tr-TR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tr-TR" dirty="0"/>
                  <a:t> ağırlıklar;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[[−1.0,−0.5, 2.0]]</m:t>
                    </m:r>
                  </m:oMath>
                </a14:m>
                <a:r>
                  <a:rPr lang="tr-TR" dirty="0"/>
                  <a:t> şeklindedir. Eşik değeri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tr-TR" dirty="0"/>
                  <a:t>, öğrenme katsayısı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=0.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75</m:t>
                    </m:r>
                  </m:oMath>
                </a14:m>
                <a:r>
                  <a:rPr lang="tr-TR" dirty="0"/>
                  <a:t> olarak belirlenmiştir. Bu durumda bütün girdileri doğru olacak şekilde sınıflandıracak ağırlıkları tespit ediniz.</a:t>
                </a:r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endParaRPr lang="tr-TR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Ç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𝚤𝑘𝑡𝚤</m:t>
                      </m:r>
                      <m:r>
                        <a:rPr lang="tr-TR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1,  </m:t>
                              </m:r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𝑁𝐸𝑇</m:t>
                              </m:r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&amp;0,  </m:t>
                              </m:r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𝑁𝐸𝑇</m:t>
                              </m:r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21" name="Alt Başlık 2">
                <a:extLst>
                  <a:ext uri="{FF2B5EF4-FFF2-40B4-BE49-F238E27FC236}">
                    <a16:creationId xmlns:a16="http://schemas.microsoft.com/office/drawing/2014/main" id="{2CD1AF2E-8AED-6310-A499-0E6EA9856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" y="760255"/>
                <a:ext cx="10619232" cy="2786041"/>
              </a:xfrm>
              <a:prstGeom prst="rect">
                <a:avLst/>
              </a:prstGeom>
              <a:blipFill>
                <a:blip r:embed="rId2"/>
                <a:stretch>
                  <a:fillRect l="-918" t="-350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up 2">
            <a:extLst>
              <a:ext uri="{FF2B5EF4-FFF2-40B4-BE49-F238E27FC236}">
                <a16:creationId xmlns:a16="http://schemas.microsoft.com/office/drawing/2014/main" id="{6DCA0DBB-27F1-1AFD-C834-0C932E37DAB6}"/>
              </a:ext>
            </a:extLst>
          </p:cNvPr>
          <p:cNvGrpSpPr/>
          <p:nvPr/>
        </p:nvGrpSpPr>
        <p:grpSpPr>
          <a:xfrm>
            <a:off x="2087969" y="3582648"/>
            <a:ext cx="6607886" cy="2623382"/>
            <a:chOff x="2087969" y="3582648"/>
            <a:chExt cx="6607886" cy="2623382"/>
          </a:xfrm>
        </p:grpSpPr>
        <p:sp>
          <p:nvSpPr>
            <p:cNvPr id="23" name="Alt Başlık 2">
              <a:extLst>
                <a:ext uri="{FF2B5EF4-FFF2-40B4-BE49-F238E27FC236}">
                  <a16:creationId xmlns:a16="http://schemas.microsoft.com/office/drawing/2014/main" id="{AAAA2777-E408-2494-05B0-9EBE3D20D9A7}"/>
                </a:ext>
              </a:extLst>
            </p:cNvPr>
            <p:cNvSpPr txBox="1">
              <a:spLocks/>
            </p:cNvSpPr>
            <p:nvPr/>
          </p:nvSpPr>
          <p:spPr>
            <a:xfrm>
              <a:off x="7680304" y="4809559"/>
              <a:ext cx="1015551" cy="3809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tr-TR" dirty="0"/>
                <a:t>Çıktı</a:t>
              </a:r>
            </a:p>
          </p:txBody>
        </p:sp>
        <p:grpSp>
          <p:nvGrpSpPr>
            <p:cNvPr id="47" name="Grup 46">
              <a:extLst>
                <a:ext uri="{FF2B5EF4-FFF2-40B4-BE49-F238E27FC236}">
                  <a16:creationId xmlns:a16="http://schemas.microsoft.com/office/drawing/2014/main" id="{5363F7C4-9F54-4822-6AFF-DEC4C660AE61}"/>
                </a:ext>
              </a:extLst>
            </p:cNvPr>
            <p:cNvGrpSpPr/>
            <p:nvPr/>
          </p:nvGrpSpPr>
          <p:grpSpPr>
            <a:xfrm>
              <a:off x="2087969" y="3582648"/>
              <a:ext cx="5592335" cy="2623382"/>
              <a:chOff x="2087969" y="3582648"/>
              <a:chExt cx="5592335" cy="2623382"/>
            </a:xfrm>
          </p:grpSpPr>
          <p:sp>
            <p:nvSpPr>
              <p:cNvPr id="4" name="Alt Başlık 2">
                <a:extLst>
                  <a:ext uri="{FF2B5EF4-FFF2-40B4-BE49-F238E27FC236}">
                    <a16:creationId xmlns:a16="http://schemas.microsoft.com/office/drawing/2014/main" id="{2EDDA9D1-8241-43C1-62A2-CE53501680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2720" y="5514826"/>
                <a:ext cx="1015551" cy="3809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tr-TR" dirty="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42CD92B-9E16-24B1-62DE-B7E55011484A}"/>
                  </a:ext>
                </a:extLst>
              </p:cNvPr>
              <p:cNvSpPr/>
              <p:nvPr/>
            </p:nvSpPr>
            <p:spPr>
              <a:xfrm>
                <a:off x="3906741" y="3582648"/>
                <a:ext cx="635396" cy="66297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r-TR" dirty="0">
                    <a:solidFill>
                      <a:srgbClr val="FF0000"/>
                    </a:solidFill>
                  </a:rPr>
                  <a:t>1</a:t>
                </a:r>
              </a:p>
            </p:txBody>
          </p:sp>
          <p:cxnSp>
            <p:nvCxnSpPr>
              <p:cNvPr id="15" name="Düz Ok Bağlayıcısı 14">
                <a:extLst>
                  <a:ext uri="{FF2B5EF4-FFF2-40B4-BE49-F238E27FC236}">
                    <a16:creationId xmlns:a16="http://schemas.microsoft.com/office/drawing/2014/main" id="{EF2D12E2-CAEA-1869-58B3-0D93D525F0D6}"/>
                  </a:ext>
                </a:extLst>
              </p:cNvPr>
              <p:cNvCxnSpPr>
                <a:cxnSpLocks/>
                <a:stCxn id="12" idx="6"/>
                <a:endCxn id="19" idx="2"/>
              </p:cNvCxnSpPr>
              <p:nvPr/>
            </p:nvCxnSpPr>
            <p:spPr>
              <a:xfrm>
                <a:off x="4542137" y="3914136"/>
                <a:ext cx="1484799" cy="1085886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6" name="Alt Başlık 2">
                <a:extLst>
                  <a:ext uri="{FF2B5EF4-FFF2-40B4-BE49-F238E27FC236}">
                    <a16:creationId xmlns:a16="http://schemas.microsoft.com/office/drawing/2014/main" id="{CEC5FDB4-E498-0903-B507-0C72D0A9A6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87969" y="3723674"/>
                <a:ext cx="1015551" cy="3809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tr-TR" dirty="0">
                    <a:solidFill>
                      <a:srgbClr val="FF0000"/>
                    </a:solidFill>
                  </a:rPr>
                  <a:t>Girdi 1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Alt Başlık 2">
                    <a:extLst>
                      <a:ext uri="{FF2B5EF4-FFF2-40B4-BE49-F238E27FC236}">
                        <a16:creationId xmlns:a16="http://schemas.microsoft.com/office/drawing/2014/main" id="{0E2CE447-8852-B225-E952-F5374A9E0E2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03610" y="3678767"/>
                    <a:ext cx="1015551" cy="380924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None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sub>
                          </m:sSub>
                        </m:oMath>
                      </m:oMathPara>
                    </a14:m>
                    <a:endParaRPr lang="tr-TR" dirty="0"/>
                  </a:p>
                </p:txBody>
              </p:sp>
            </mc:Choice>
            <mc:Fallback xmlns="">
              <p:sp>
                <p:nvSpPr>
                  <p:cNvPr id="17" name="Alt Başlık 2">
                    <a:extLst>
                      <a:ext uri="{FF2B5EF4-FFF2-40B4-BE49-F238E27FC236}">
                        <a16:creationId xmlns:a16="http://schemas.microsoft.com/office/drawing/2014/main" id="{0E2CE447-8852-B225-E952-F5374A9E0E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03610" y="3678767"/>
                    <a:ext cx="1015551" cy="38092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2698"/>
                    </a:stretch>
                  </a:blipFill>
                </p:spPr>
                <p:txBody>
                  <a:bodyPr/>
                  <a:lstStyle/>
                  <a:p>
                    <a:r>
                      <a:rPr lang="tr-T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Düz Ok Bağlayıcısı 17">
                <a:extLst>
                  <a:ext uri="{FF2B5EF4-FFF2-40B4-BE49-F238E27FC236}">
                    <a16:creationId xmlns:a16="http://schemas.microsoft.com/office/drawing/2014/main" id="{04A5BE94-F558-A6EA-0E86-BB1C90672C84}"/>
                  </a:ext>
                </a:extLst>
              </p:cNvPr>
              <p:cNvCxnSpPr>
                <a:cxnSpLocks/>
                <a:stCxn id="16" idx="3"/>
                <a:endCxn id="12" idx="2"/>
              </p:cNvCxnSpPr>
              <p:nvPr/>
            </p:nvCxnSpPr>
            <p:spPr>
              <a:xfrm>
                <a:off x="3103520" y="3914136"/>
                <a:ext cx="803221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2085A9A-0776-D0E2-88BA-44BEC4B1E878}"/>
                  </a:ext>
                </a:extLst>
              </p:cNvPr>
              <p:cNvSpPr/>
              <p:nvPr/>
            </p:nvSpPr>
            <p:spPr>
              <a:xfrm>
                <a:off x="6026936" y="4442099"/>
                <a:ext cx="1111185" cy="111584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r-TR" dirty="0">
                    <a:solidFill>
                      <a:srgbClr val="FF0000"/>
                    </a:solidFill>
                  </a:rPr>
                  <a:t>4</a:t>
                </a:r>
              </a:p>
            </p:txBody>
          </p:sp>
          <p:cxnSp>
            <p:nvCxnSpPr>
              <p:cNvPr id="22" name="Düz Ok Bağlayıcısı 21">
                <a:extLst>
                  <a:ext uri="{FF2B5EF4-FFF2-40B4-BE49-F238E27FC236}">
                    <a16:creationId xmlns:a16="http://schemas.microsoft.com/office/drawing/2014/main" id="{66D5418B-6661-1476-4016-83D70867FB14}"/>
                  </a:ext>
                </a:extLst>
              </p:cNvPr>
              <p:cNvCxnSpPr>
                <a:cxnSpLocks/>
                <a:stCxn id="19" idx="6"/>
                <a:endCxn id="23" idx="1"/>
              </p:cNvCxnSpPr>
              <p:nvPr/>
            </p:nvCxnSpPr>
            <p:spPr>
              <a:xfrm flipV="1">
                <a:off x="7138121" y="5000021"/>
                <a:ext cx="542183" cy="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24" name="Alt Başlık 2">
                <a:extLst>
                  <a:ext uri="{FF2B5EF4-FFF2-40B4-BE49-F238E27FC236}">
                    <a16:creationId xmlns:a16="http://schemas.microsoft.com/office/drawing/2014/main" id="{3696F716-8B33-8EE1-53A7-DE07FD0C86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06729" y="4789217"/>
                <a:ext cx="1015551" cy="3809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tr-TR" dirty="0">
                    <a:solidFill>
                      <a:srgbClr val="FF0000"/>
                    </a:solidFill>
                  </a:rPr>
                  <a:t>Girdi 2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781135E-F0C0-52BD-DA3C-9596644AE356}"/>
                  </a:ext>
                </a:extLst>
              </p:cNvPr>
              <p:cNvSpPr/>
              <p:nvPr/>
            </p:nvSpPr>
            <p:spPr>
              <a:xfrm>
                <a:off x="3906741" y="4668533"/>
                <a:ext cx="635396" cy="66297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r-TR" dirty="0">
                    <a:solidFill>
                      <a:srgbClr val="FF0000"/>
                    </a:solidFill>
                  </a:rPr>
                  <a:t>2</a:t>
                </a:r>
              </a:p>
            </p:txBody>
          </p:sp>
          <p:cxnSp>
            <p:nvCxnSpPr>
              <p:cNvPr id="28" name="Düz Ok Bağlayıcısı 27">
                <a:extLst>
                  <a:ext uri="{FF2B5EF4-FFF2-40B4-BE49-F238E27FC236}">
                    <a16:creationId xmlns:a16="http://schemas.microsoft.com/office/drawing/2014/main" id="{9E52F4A3-E4F3-9A11-32C2-31E13BE0FCB3}"/>
                  </a:ext>
                </a:extLst>
              </p:cNvPr>
              <p:cNvCxnSpPr>
                <a:cxnSpLocks/>
                <a:stCxn id="24" idx="3"/>
                <a:endCxn id="25" idx="2"/>
              </p:cNvCxnSpPr>
              <p:nvPr/>
            </p:nvCxnSpPr>
            <p:spPr>
              <a:xfrm>
                <a:off x="3122280" y="4979679"/>
                <a:ext cx="784461" cy="20342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2" name="Düz Ok Bağlayıcısı 31">
                <a:extLst>
                  <a:ext uri="{FF2B5EF4-FFF2-40B4-BE49-F238E27FC236}">
                    <a16:creationId xmlns:a16="http://schemas.microsoft.com/office/drawing/2014/main" id="{314551F9-106C-747E-9C06-80D70932F568}"/>
                  </a:ext>
                </a:extLst>
              </p:cNvPr>
              <p:cNvCxnSpPr>
                <a:cxnSpLocks/>
                <a:stCxn id="25" idx="6"/>
                <a:endCxn id="19" idx="2"/>
              </p:cNvCxnSpPr>
              <p:nvPr/>
            </p:nvCxnSpPr>
            <p:spPr>
              <a:xfrm>
                <a:off x="4542137" y="5000021"/>
                <a:ext cx="1484799" cy="1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Alt Başlık 2">
                    <a:extLst>
                      <a:ext uri="{FF2B5EF4-FFF2-40B4-BE49-F238E27FC236}">
                        <a16:creationId xmlns:a16="http://schemas.microsoft.com/office/drawing/2014/main" id="{4592B36D-6B12-C63E-DB00-6D9DF4EF4622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376361" y="4501413"/>
                    <a:ext cx="1015551" cy="380924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None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sub>
                          </m:sSub>
                        </m:oMath>
                      </m:oMathPara>
                    </a14:m>
                    <a:endParaRPr lang="tr-TR" dirty="0"/>
                  </a:p>
                </p:txBody>
              </p:sp>
            </mc:Choice>
            <mc:Fallback xmlns="">
              <p:sp>
                <p:nvSpPr>
                  <p:cNvPr id="33" name="Alt Başlık 2">
                    <a:extLst>
                      <a:ext uri="{FF2B5EF4-FFF2-40B4-BE49-F238E27FC236}">
                        <a16:creationId xmlns:a16="http://schemas.microsoft.com/office/drawing/2014/main" id="{4592B36D-6B12-C63E-DB00-6D9DF4EF46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76361" y="4501413"/>
                    <a:ext cx="1015551" cy="38092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2698"/>
                    </a:stretch>
                  </a:blipFill>
                </p:spPr>
                <p:txBody>
                  <a:bodyPr/>
                  <a:lstStyle/>
                  <a:p>
                    <a:r>
                      <a:rPr lang="tr-T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Alt Başlık 2">
                <a:extLst>
                  <a:ext uri="{FF2B5EF4-FFF2-40B4-BE49-F238E27FC236}">
                    <a16:creationId xmlns:a16="http://schemas.microsoft.com/office/drawing/2014/main" id="{B9D804FD-3DDC-2D25-3690-4F395537E1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07975" y="5514826"/>
                <a:ext cx="1015551" cy="3809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tr-TR" dirty="0"/>
              </a:p>
            </p:txBody>
          </p:sp>
          <p:sp>
            <p:nvSpPr>
              <p:cNvPr id="27" name="Alt Başlık 2">
                <a:extLst>
                  <a:ext uri="{FF2B5EF4-FFF2-40B4-BE49-F238E27FC236}">
                    <a16:creationId xmlns:a16="http://schemas.microsoft.com/office/drawing/2014/main" id="{66CEB675-9310-E93F-4530-244BAD3E55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16451" y="5698969"/>
                <a:ext cx="1015551" cy="3809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tr-TR" dirty="0">
                    <a:solidFill>
                      <a:srgbClr val="FF0000"/>
                    </a:solidFill>
                  </a:rPr>
                  <a:t>Girdi 3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670F1F6-24DE-7F5E-6334-C37864A8E9F8}"/>
                  </a:ext>
                </a:extLst>
              </p:cNvPr>
              <p:cNvSpPr/>
              <p:nvPr/>
            </p:nvSpPr>
            <p:spPr>
              <a:xfrm>
                <a:off x="3906741" y="5572832"/>
                <a:ext cx="635396" cy="63319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r-TR" dirty="0">
                    <a:solidFill>
                      <a:srgbClr val="FF0000"/>
                    </a:solidFill>
                  </a:rPr>
                  <a:t>3</a:t>
                </a:r>
              </a:p>
            </p:txBody>
          </p:sp>
          <p:cxnSp>
            <p:nvCxnSpPr>
              <p:cNvPr id="30" name="Düz Ok Bağlayıcısı 29">
                <a:extLst>
                  <a:ext uri="{FF2B5EF4-FFF2-40B4-BE49-F238E27FC236}">
                    <a16:creationId xmlns:a16="http://schemas.microsoft.com/office/drawing/2014/main" id="{A5095D52-1993-C234-83A7-847C4E6988B8}"/>
                  </a:ext>
                </a:extLst>
              </p:cNvPr>
              <p:cNvCxnSpPr>
                <a:cxnSpLocks/>
                <a:stCxn id="27" idx="3"/>
                <a:endCxn id="29" idx="2"/>
              </p:cNvCxnSpPr>
              <p:nvPr/>
            </p:nvCxnSpPr>
            <p:spPr>
              <a:xfrm>
                <a:off x="3132002" y="5889431"/>
                <a:ext cx="774739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1" name="Düz Ok Bağlayıcısı 30">
                <a:extLst>
                  <a:ext uri="{FF2B5EF4-FFF2-40B4-BE49-F238E27FC236}">
                    <a16:creationId xmlns:a16="http://schemas.microsoft.com/office/drawing/2014/main" id="{8AAAFBD3-7937-D65A-0F96-06454DFC5650}"/>
                  </a:ext>
                </a:extLst>
              </p:cNvPr>
              <p:cNvCxnSpPr>
                <a:cxnSpLocks/>
                <a:stCxn id="29" idx="6"/>
                <a:endCxn id="19" idx="2"/>
              </p:cNvCxnSpPr>
              <p:nvPr/>
            </p:nvCxnSpPr>
            <p:spPr>
              <a:xfrm flipV="1">
                <a:off x="4542137" y="5000022"/>
                <a:ext cx="1484799" cy="889409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Alt Başlık 2">
                    <a:extLst>
                      <a:ext uri="{FF2B5EF4-FFF2-40B4-BE49-F238E27FC236}">
                        <a16:creationId xmlns:a16="http://schemas.microsoft.com/office/drawing/2014/main" id="{AE408D7F-EB5D-6D00-723A-2CCEB00C807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407974" y="5740850"/>
                    <a:ext cx="1015551" cy="380924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None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</m:oMath>
                      </m:oMathPara>
                    </a14:m>
                    <a:endParaRPr lang="tr-TR" dirty="0"/>
                  </a:p>
                </p:txBody>
              </p:sp>
            </mc:Choice>
            <mc:Fallback xmlns="">
              <p:sp>
                <p:nvSpPr>
                  <p:cNvPr id="34" name="Alt Başlık 2">
                    <a:extLst>
                      <a:ext uri="{FF2B5EF4-FFF2-40B4-BE49-F238E27FC236}">
                        <a16:creationId xmlns:a16="http://schemas.microsoft.com/office/drawing/2014/main" id="{AE408D7F-EB5D-6D00-723A-2CCEB00C80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07974" y="5740850"/>
                    <a:ext cx="1015551" cy="38092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2903"/>
                    </a:stretch>
                  </a:blipFill>
                </p:spPr>
                <p:txBody>
                  <a:bodyPr/>
                  <a:lstStyle/>
                  <a:p>
                    <a:r>
                      <a:rPr lang="tr-T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78663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112" y="72570"/>
            <a:ext cx="2614896" cy="585798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Referanslar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6C43D696-5A94-49E5-8C92-8F1908C6C7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112" y="886145"/>
            <a:ext cx="12222192" cy="5242427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[1] </a:t>
            </a:r>
            <a:r>
              <a:rPr lang="tr-TR" sz="1600" dirty="0" err="1"/>
              <a:t>Deep</a:t>
            </a:r>
            <a:r>
              <a:rPr lang="tr-TR" sz="1600" dirty="0"/>
              <a:t> Learning Basic, deeplearning.mit.edu, 2019. 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[2] </a:t>
            </a:r>
            <a:r>
              <a:rPr lang="en-US" altLang="en-US" sz="1600" dirty="0"/>
              <a:t>Chollet, F. (2017). Deep learning with python. Manning Publications.</a:t>
            </a:r>
            <a:endParaRPr lang="tr-TR" altLang="en-US" sz="16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[3] 6.S191 </a:t>
            </a:r>
            <a:r>
              <a:rPr lang="tr-TR" altLang="en-US" sz="1600" dirty="0" err="1"/>
              <a:t>Introduction</a:t>
            </a:r>
            <a:r>
              <a:rPr lang="tr-TR" altLang="en-US" sz="1600" dirty="0"/>
              <a:t> </a:t>
            </a:r>
            <a:r>
              <a:rPr lang="tr-TR" altLang="en-US" sz="1600" dirty="0" err="1"/>
              <a:t>to</a:t>
            </a:r>
            <a:r>
              <a:rPr lang="tr-TR" altLang="en-US" sz="1600" dirty="0"/>
              <a:t> </a:t>
            </a:r>
            <a:r>
              <a:rPr lang="tr-TR" altLang="en-US" sz="1600" dirty="0" err="1"/>
              <a:t>Deep</a:t>
            </a:r>
            <a:r>
              <a:rPr lang="tr-TR" altLang="en-US" sz="1600" dirty="0"/>
              <a:t> Learning, introtodeeplearning.com, 2020.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[4] Web sitesi: </a:t>
            </a:r>
            <a:r>
              <a:rPr lang="tr-TR" altLang="en-US" sz="1600" dirty="0">
                <a:hlinkClick r:id="rId2"/>
              </a:rPr>
              <a:t>https://asiwassaying.me/2020/04/03/you-are-here/</a:t>
            </a:r>
            <a:r>
              <a:rPr lang="tr-TR" altLang="en-US" sz="1600" dirty="0"/>
              <a:t>, Erişim Tarihi:29.09.2022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[5] Web </a:t>
            </a:r>
            <a:r>
              <a:rPr lang="tr-TR" altLang="en-US" sz="1600" dirty="0" err="1"/>
              <a:t>sites</a:t>
            </a:r>
            <a:r>
              <a:rPr lang="tr-TR" altLang="en-US" sz="1600" dirty="0"/>
              <a:t>: </a:t>
            </a:r>
            <a:r>
              <a:rPr lang="en-US" sz="1600" dirty="0">
                <a:hlinkClick r:id="rId3"/>
              </a:rPr>
              <a:t>https://www.kisa.link/Qghm</a:t>
            </a:r>
            <a:r>
              <a:rPr lang="tr-TR" sz="1600" dirty="0"/>
              <a:t>, Erişim tarihi:29.09.2022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[6] Web sitesi: </a:t>
            </a:r>
            <a:r>
              <a:rPr lang="en-US" sz="1600" dirty="0"/>
              <a:t>https://www.kisa.link/Qghp</a:t>
            </a:r>
            <a:r>
              <a:rPr lang="tr-TR" sz="1600" dirty="0"/>
              <a:t>, Erişim tarihi:29.09.2022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[7] </a:t>
            </a:r>
            <a:r>
              <a:rPr lang="en-US" sz="1600" dirty="0"/>
              <a:t>Zhang, J. (2019). Basic neural units of the brain: neurons, synapses and action potential. </a:t>
            </a:r>
            <a:r>
              <a:rPr lang="en-US" sz="1600" i="1" dirty="0" err="1"/>
              <a:t>arXiv</a:t>
            </a:r>
            <a:r>
              <a:rPr lang="en-US" sz="1600" i="1" dirty="0"/>
              <a:t> preprint arXiv:1906.01703</a:t>
            </a:r>
            <a:r>
              <a:rPr lang="en-US" sz="1600" dirty="0"/>
              <a:t>.</a:t>
            </a:r>
            <a:endParaRPr lang="tr-TR" sz="16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[8] </a:t>
            </a:r>
            <a:r>
              <a:rPr lang="tr-TR" sz="1600" dirty="0" err="1"/>
              <a:t>Deep</a:t>
            </a:r>
            <a:r>
              <a:rPr lang="tr-TR" sz="1600" dirty="0"/>
              <a:t> Learning: </a:t>
            </a:r>
            <a:r>
              <a:rPr lang="tr-TR" sz="1600" dirty="0" err="1"/>
              <a:t>State</a:t>
            </a:r>
            <a:r>
              <a:rPr lang="tr-TR" sz="1600" dirty="0"/>
              <a:t> of </a:t>
            </a:r>
            <a:r>
              <a:rPr lang="tr-TR" sz="1600" dirty="0" err="1"/>
              <a:t>the</a:t>
            </a:r>
            <a:r>
              <a:rPr lang="tr-TR" sz="1600" dirty="0"/>
              <a:t> Art, deeplearning.mit.edu, 2020.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[9] Web sitesi: </a:t>
            </a:r>
            <a:r>
              <a:rPr lang="tr-TR" altLang="en-US" sz="1600" dirty="0">
                <a:hlinkClick r:id="rId4"/>
              </a:rPr>
              <a:t>https://www.youtube.com/watch?v=AG83rYwd-Jw</a:t>
            </a:r>
            <a:r>
              <a:rPr lang="tr-TR" altLang="en-US" sz="1600" dirty="0"/>
              <a:t>, Erişim Tarihi: 30.09.2022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[10] Web sitesi: </a:t>
            </a:r>
            <a:r>
              <a:rPr lang="tr-TR" altLang="en-US" sz="1600" dirty="0">
                <a:hlinkClick r:id="rId5"/>
              </a:rPr>
              <a:t>https://www.geeksforgeeks.org/top-10-algorithms-every-machine-learning-engineer-should-know/</a:t>
            </a:r>
            <a:r>
              <a:rPr lang="tr-TR" altLang="en-US" sz="1600" dirty="0"/>
              <a:t>, Erişim Tarihi: 1.10.2022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[11] Web sitesi: </a:t>
            </a:r>
            <a:r>
              <a:rPr lang="tr-TR" sz="1600" dirty="0">
                <a:hlinkClick r:id="rId6"/>
              </a:rPr>
              <a:t>https://ml.berkeley.edu/blog/posts/crash-course/part-1/</a:t>
            </a:r>
            <a:r>
              <a:rPr lang="tr-TR" sz="1600" dirty="0"/>
              <a:t> ,Erişim tarihi: 1.10.2022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>
                <a:latin typeface="Arial" panose="020B0604020202020204" pitchFamily="34" charset="0"/>
              </a:rPr>
              <a:t>[12] </a:t>
            </a:r>
            <a:r>
              <a:rPr lang="en-US" sz="1600" dirty="0"/>
              <a:t>Grewal, R. K., &amp; Das, S. (2013). Microarray data analysis: Gaining biological insights. </a:t>
            </a:r>
            <a:r>
              <a:rPr lang="en-US" sz="1600" i="1" dirty="0"/>
              <a:t>Journal of Biomedical Science and Engineering</a:t>
            </a:r>
            <a:r>
              <a:rPr lang="en-US" sz="1600" dirty="0"/>
              <a:t>, </a:t>
            </a:r>
            <a:r>
              <a:rPr lang="en-US" sz="1600" i="1" dirty="0"/>
              <a:t>2013</a:t>
            </a:r>
            <a:r>
              <a:rPr lang="en-US" sz="1600" dirty="0"/>
              <a:t>.</a:t>
            </a:r>
            <a:endParaRPr lang="tr-TR" sz="16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[13] </a:t>
            </a:r>
            <a:r>
              <a:rPr lang="en-US" sz="1600" dirty="0"/>
              <a:t>TensorFlow in 1 Day: Make your own Neural Network</a:t>
            </a:r>
            <a:r>
              <a:rPr lang="tr-TR" sz="1600" dirty="0"/>
              <a:t>, </a:t>
            </a:r>
            <a:r>
              <a:rPr lang="en-US" sz="1600" dirty="0"/>
              <a:t>Krishna </a:t>
            </a:r>
            <a:r>
              <a:rPr lang="en-US" sz="1600" dirty="0" err="1"/>
              <a:t>Rungta</a:t>
            </a:r>
            <a:r>
              <a:rPr lang="tr-TR" sz="1600" dirty="0"/>
              <a:t>, 2018.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[14] Web sitesi: </a:t>
            </a:r>
            <a:r>
              <a:rPr lang="tr-TR" sz="1600" dirty="0">
                <a:hlinkClick r:id="rId7"/>
              </a:rPr>
              <a:t>https://www.slideshare.net/SebastianRaschka/nextgen-talk-022015/8-Learning_Labeled_data_Direct_feedback</a:t>
            </a:r>
            <a:r>
              <a:rPr lang="tr-TR" sz="1600" dirty="0"/>
              <a:t>, Erişim Tarihi: 3.10.2022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algn="l"/>
            <a:r>
              <a:rPr lang="tr-TR" sz="1600" dirty="0"/>
              <a:t> 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sz="16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2.11.2022</a:t>
            </a:fld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19</a:t>
            </a:fld>
            <a:endParaRPr lang="tr-T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5DBB3B6-C75D-4729-F71C-32F4D318E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699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38F9D"/>
                </a:solidFill>
                <a:effectLst/>
                <a:latin typeface="Circular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56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lt Başlık 2">
            <a:extLst>
              <a:ext uri="{FF2B5EF4-FFF2-40B4-BE49-F238E27FC236}">
                <a16:creationId xmlns:a16="http://schemas.microsoft.com/office/drawing/2014/main" id="{DCFE7869-7F20-E6F0-AF16-26002F95D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864" y="5727418"/>
            <a:ext cx="9362632" cy="628932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tr-TR" sz="2800" dirty="0">
                <a:hlinkClick r:id="rId4"/>
              </a:rPr>
              <a:t>D-ID</a:t>
            </a:r>
            <a:r>
              <a:rPr lang="tr-TR" sz="2800" dirty="0"/>
              <a:t>, fotoğraf ve girilen metine göre video üreten YZ.</a:t>
            </a:r>
            <a:endParaRPr lang="en-US" sz="1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854DF3F-AA60-4655-B0CD-593197322A72}" type="datetime1">
              <a:rPr lang="en-US" smtClean="0"/>
              <a:pPr>
                <a:spcAft>
                  <a:spcPts val="600"/>
                </a:spcAft>
              </a:pPr>
              <a:t>11/2/2022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9A11690-4018-4631-8FAF-5D3B9C61C26D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2" name="Y2Mate.is - Digital Human-Jennie-mE1puUGZgUs-720p-1657483979886">
            <a:hlinkClick r:id="" action="ppaction://media"/>
            <a:extLst>
              <a:ext uri="{FF2B5EF4-FFF2-40B4-BE49-F238E27FC236}">
                <a16:creationId xmlns:a16="http://schemas.microsoft.com/office/drawing/2014/main" id="{C8A3FD2A-D0D5-7ED1-1BF0-1DD144D0FA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09800" y="136525"/>
            <a:ext cx="909320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9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88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112" y="72570"/>
            <a:ext cx="2614896" cy="585798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Referanslar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6C43D696-5A94-49E5-8C92-8F1908C6C7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112" y="747395"/>
            <a:ext cx="12222192" cy="5608955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[15] Web sitesi: </a:t>
            </a:r>
            <a:r>
              <a:rPr lang="tr-TR" sz="1600" dirty="0">
                <a:hlinkClick r:id="rId2"/>
              </a:rPr>
              <a:t>https://www.youtube.com/watch?v=aircAruvnKk</a:t>
            </a:r>
            <a:r>
              <a:rPr lang="tr-TR" sz="1600" dirty="0"/>
              <a:t>, Erişim Tarihi: 10.10.2022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[16] </a:t>
            </a:r>
            <a:r>
              <a:rPr lang="tr-TR" sz="1600" dirty="0" err="1"/>
              <a:t>Öztemel</a:t>
            </a:r>
            <a:r>
              <a:rPr lang="tr-TR" sz="1600" dirty="0"/>
              <a:t>, E.; Yapay Sinir Ağları; Papatya Bilim Yayıncılık; İstanbul; 2012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[17] Web sitesi: https://bit.ly/3VdJsW1, Erişim Tarihi: 10.10.2022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[18] Web sitesi: </a:t>
            </a:r>
            <a:r>
              <a:rPr lang="tr-TR" altLang="en-US" sz="1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https://www.cs.toronto.edu/~kriz/cifar.html</a:t>
            </a:r>
            <a:r>
              <a:rPr lang="tr-TR" altLang="en-US" sz="1600" dirty="0"/>
              <a:t>, Erişim Tarihi: 10.10.2022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[19] Web sitesi: </a:t>
            </a:r>
            <a:r>
              <a:rPr lang="tr-TR" altLang="en-US" sz="1600" dirty="0">
                <a:hlinkClick r:id="rId4"/>
              </a:rPr>
              <a:t>https://bit.ly/3CgfPL8</a:t>
            </a:r>
            <a:r>
              <a:rPr lang="tr-TR" altLang="en-US" sz="1600" dirty="0"/>
              <a:t>, Erişim Tarihi: 10.10.2022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[20] Web sitesi: </a:t>
            </a:r>
            <a:r>
              <a:rPr lang="tr-TR" altLang="en-US" sz="1600" dirty="0">
                <a:hlinkClick r:id="rId5"/>
              </a:rPr>
              <a:t>https://makeavideo.studio/</a:t>
            </a:r>
            <a:r>
              <a:rPr lang="tr-TR" altLang="en-US" sz="1600" dirty="0"/>
              <a:t>, Erişim Tarihi: 10.10.2022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[21] Web sitesi: </a:t>
            </a:r>
            <a:r>
              <a:rPr lang="tr-TR" altLang="en-US" sz="1600" dirty="0">
                <a:hlinkClick r:id="rId6"/>
              </a:rPr>
              <a:t>https://gtnr.it/3rLFXc3</a:t>
            </a:r>
            <a:r>
              <a:rPr lang="tr-TR" altLang="en-US" sz="1600" dirty="0"/>
              <a:t>, Erişim Tarihi: 12.10.2022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[22] Web sitesi: </a:t>
            </a:r>
            <a:r>
              <a:rPr lang="tr-TR" altLang="en-US" sz="1600" dirty="0">
                <a:hlinkClick r:id="rId7"/>
              </a:rPr>
              <a:t>https://bit.ly/3s2keN4</a:t>
            </a:r>
            <a:r>
              <a:rPr lang="tr-TR" altLang="en-US" sz="1600" dirty="0"/>
              <a:t>, Erişim Tarihi: 17.10.2022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[23] Web sitesi: </a:t>
            </a:r>
            <a:r>
              <a:rPr lang="tr-TR" altLang="en-US" sz="1600" dirty="0">
                <a:hlinkClick r:id="rId8"/>
              </a:rPr>
              <a:t>https://www.youtube.com/watch?v=_xkZwJ0H9IU</a:t>
            </a:r>
            <a:r>
              <a:rPr lang="tr-TR" altLang="en-US" sz="1600" dirty="0"/>
              <a:t>, Erişim Tarihi: 17.10.2022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[24] Web sitesi: </a:t>
            </a:r>
            <a:r>
              <a:rPr lang="tr-TR" altLang="en-US" sz="1600" dirty="0">
                <a:hlinkClick r:id="rId9"/>
              </a:rPr>
              <a:t>https://bit.ly/3MBain4</a:t>
            </a:r>
            <a:r>
              <a:rPr lang="tr-TR" altLang="en-US" sz="1600" dirty="0"/>
              <a:t>, Erişim Tarihi: 17.10.2022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[25] Web sitesi: </a:t>
            </a:r>
            <a:r>
              <a:rPr lang="tr-TR" altLang="en-US" sz="1600" dirty="0">
                <a:hlinkClick r:id="rId10"/>
              </a:rPr>
              <a:t>https://bit.ly/3S9AuXb</a:t>
            </a:r>
            <a:r>
              <a:rPr lang="tr-TR" altLang="en-US" sz="1600" dirty="0"/>
              <a:t>, Erişim Tarihi: 17.10.2022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[26] Web sitesi: </a:t>
            </a:r>
            <a:r>
              <a:rPr lang="tr-TR" altLang="en-US" sz="1600" dirty="0">
                <a:hlinkClick r:id="rId11"/>
              </a:rPr>
              <a:t>https://bit.ly/3CDs8l0</a:t>
            </a:r>
            <a:r>
              <a:rPr lang="tr-TR" altLang="en-US" sz="1600" dirty="0"/>
              <a:t>, Erişim Tarihi: 17.10.2022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[27] Web sitesi: </a:t>
            </a:r>
            <a:r>
              <a:rPr lang="tr-TR" altLang="en-US" sz="1600" dirty="0">
                <a:hlinkClick r:id="rId12"/>
              </a:rPr>
              <a:t>https://cs231n.github.io/neural-networks-1/</a:t>
            </a:r>
            <a:r>
              <a:rPr lang="tr-TR" altLang="en-US" sz="1600" dirty="0"/>
              <a:t>, Erişim Tarihi: 17.10.2022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[28] Web sitesi: </a:t>
            </a:r>
            <a:r>
              <a:rPr lang="tr-TR" altLang="en-US" sz="1600" dirty="0">
                <a:hlinkClick r:id="rId13"/>
              </a:rPr>
              <a:t>https://en.wikipedia.org/wiki/Neural_network</a:t>
            </a:r>
            <a:r>
              <a:rPr lang="tr-TR" altLang="en-US" sz="1600" dirty="0"/>
              <a:t>, Erişim Tarihi: 17.10.2022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[29] </a:t>
            </a:r>
            <a:r>
              <a:rPr lang="tr-TR" altLang="en-US" sz="1600" dirty="0" err="1"/>
              <a:t>Kinsley</a:t>
            </a:r>
            <a:r>
              <a:rPr lang="tr-TR" altLang="en-US" sz="1600" dirty="0"/>
              <a:t>, H., </a:t>
            </a:r>
            <a:r>
              <a:rPr lang="tr-TR" altLang="en-US" sz="1600" dirty="0" err="1"/>
              <a:t>Kukiela</a:t>
            </a:r>
            <a:r>
              <a:rPr lang="tr-TR" altLang="en-US" sz="1600" dirty="0"/>
              <a:t>, D.; </a:t>
            </a:r>
            <a:r>
              <a:rPr lang="tr-TR" altLang="en-US" sz="1600" dirty="0" err="1"/>
              <a:t>Neural</a:t>
            </a:r>
            <a:r>
              <a:rPr lang="tr-TR" altLang="en-US" sz="1600" dirty="0"/>
              <a:t> Networks </a:t>
            </a:r>
            <a:r>
              <a:rPr lang="tr-TR" altLang="en-US" sz="1600" dirty="0" err="1"/>
              <a:t>from</a:t>
            </a:r>
            <a:r>
              <a:rPr lang="tr-TR" altLang="en-US" sz="1600" dirty="0"/>
              <a:t> </a:t>
            </a:r>
            <a:r>
              <a:rPr lang="tr-TR" altLang="en-US" sz="1600" dirty="0" err="1"/>
              <a:t>Scratch</a:t>
            </a:r>
            <a:r>
              <a:rPr lang="tr-TR" altLang="en-US" sz="1600" dirty="0"/>
              <a:t> in Python.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[30] </a:t>
            </a:r>
            <a:r>
              <a:rPr lang="tr-TR" altLang="en-US" sz="1600" dirty="0" err="1"/>
              <a:t>Rashid</a:t>
            </a:r>
            <a:r>
              <a:rPr lang="tr-TR" altLang="en-US" sz="1600" dirty="0"/>
              <a:t>, T.; </a:t>
            </a:r>
            <a:r>
              <a:rPr lang="tr-TR" altLang="en-US" sz="1600" dirty="0" err="1"/>
              <a:t>Make</a:t>
            </a:r>
            <a:r>
              <a:rPr lang="tr-TR" altLang="en-US" sz="1600" dirty="0"/>
              <a:t> </a:t>
            </a:r>
            <a:r>
              <a:rPr lang="tr-TR" altLang="en-US" sz="1600" dirty="0" err="1"/>
              <a:t>Your</a:t>
            </a:r>
            <a:r>
              <a:rPr lang="tr-TR" altLang="en-US" sz="1600" dirty="0"/>
              <a:t> </a:t>
            </a:r>
            <a:r>
              <a:rPr lang="tr-TR" altLang="en-US" sz="1600" dirty="0" err="1"/>
              <a:t>Own</a:t>
            </a:r>
            <a:r>
              <a:rPr lang="tr-TR" altLang="en-US" sz="1600" dirty="0"/>
              <a:t> </a:t>
            </a:r>
            <a:r>
              <a:rPr lang="tr-TR" altLang="en-US" sz="1600" dirty="0" err="1"/>
              <a:t>Neural</a:t>
            </a:r>
            <a:r>
              <a:rPr lang="tr-TR" altLang="en-US" sz="1600" dirty="0"/>
              <a:t> Network.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altLang="en-US" sz="16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altLang="en-US" sz="16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altLang="en-US" sz="16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altLang="en-US" sz="16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en-US" altLang="en-US" sz="1600" dirty="0"/>
          </a:p>
          <a:p>
            <a:pPr algn="l"/>
            <a:r>
              <a:rPr lang="tr-TR" sz="1600" dirty="0"/>
              <a:t> 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sz="16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2.11.2022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20</a:t>
            </a:fld>
            <a:endParaRPr lang="tr-T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5DBB3B6-C75D-4729-F71C-32F4D318E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699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38F9D"/>
                </a:solidFill>
                <a:effectLst/>
                <a:latin typeface="Circular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75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112" y="72570"/>
            <a:ext cx="2614896" cy="585798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Referanslar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6C43D696-5A94-49E5-8C92-8F1908C6C7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112" y="747395"/>
            <a:ext cx="12222192" cy="5608955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[31] Web sitesi: </a:t>
            </a:r>
            <a:r>
              <a:rPr lang="tr-TR" sz="1600" dirty="0">
                <a:hlinkClick r:id="rId2"/>
              </a:rPr>
              <a:t>https://bit.ly/3D7WDB6</a:t>
            </a:r>
            <a:r>
              <a:rPr lang="tr-TR" sz="1600" dirty="0"/>
              <a:t>, Erişim Tarihi: 18.10.2022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[32] Web sitesi: </a:t>
            </a:r>
            <a:r>
              <a:rPr lang="tr-TR" sz="1600" dirty="0">
                <a:hlinkClick r:id="rId3"/>
              </a:rPr>
              <a:t>https://bit.ly/3D6mitS</a:t>
            </a:r>
            <a:r>
              <a:rPr lang="tr-TR" sz="1600" dirty="0"/>
              <a:t>, Erişim Tarihi: 18.10.2022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[33] Web sitesi: </a:t>
            </a:r>
            <a:r>
              <a:rPr lang="tr-TR" sz="1600" dirty="0">
                <a:hlinkClick r:id="rId4"/>
              </a:rPr>
              <a:t>https://bit.ly/3yQOaQ1</a:t>
            </a:r>
            <a:r>
              <a:rPr lang="tr-TR" sz="1600" dirty="0"/>
              <a:t>,  Erişim Tarihi: 18.10.2022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[34] Web sitesi: </a:t>
            </a:r>
            <a:r>
              <a:rPr lang="tr-TR" sz="1600" dirty="0">
                <a:hlinkClick r:id="rId5"/>
              </a:rPr>
              <a:t>https://bit.ly/3VMlQbw</a:t>
            </a:r>
            <a:r>
              <a:rPr lang="tr-TR" sz="1600" dirty="0"/>
              <a:t>, Erişim Tarihi: 18.10.2022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[35] Web sitesi: </a:t>
            </a:r>
            <a:r>
              <a:rPr lang="tr-TR" sz="1600" dirty="0">
                <a:hlinkClick r:id="rId6"/>
              </a:rPr>
              <a:t>https://bit.ly/3MCKR4F</a:t>
            </a:r>
            <a:r>
              <a:rPr lang="tr-TR" sz="1600" dirty="0"/>
              <a:t>, Erişim Tarihi: 18.10.2022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[36] Web sitesi: </a:t>
            </a:r>
            <a:r>
              <a:rPr lang="tr-TR" sz="1600" dirty="0">
                <a:hlinkClick r:id="rId7"/>
              </a:rPr>
              <a:t>https://bit.ly/3TN6fX7</a:t>
            </a:r>
            <a:r>
              <a:rPr lang="tr-TR" sz="1600" dirty="0"/>
              <a:t>, Erişim Tarihi: 24.10.2022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[37] Web sitesi: </a:t>
            </a:r>
            <a:r>
              <a:rPr lang="tr-TR" sz="1600" dirty="0">
                <a:hlinkClick r:id="rId8"/>
              </a:rPr>
              <a:t>https://en.wikipedia.org/wiki/Perceptron</a:t>
            </a:r>
            <a:r>
              <a:rPr lang="tr-TR" sz="1600" dirty="0"/>
              <a:t>, Erişim Tarihi: 24.10.2022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[38] Web sitesi: </a:t>
            </a:r>
            <a:r>
              <a:rPr lang="tr-TR" sz="1600" dirty="0">
                <a:hlinkClick r:id="rId9"/>
              </a:rPr>
              <a:t>https://www.nvidia.com/en-us/studio/canvas/</a:t>
            </a:r>
            <a:r>
              <a:rPr lang="tr-TR" sz="1600" dirty="0"/>
              <a:t>, Erişim Tarihi: 25.10.2022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altLang="en-US" sz="16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altLang="en-US" sz="16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altLang="en-US" sz="16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altLang="en-US" sz="16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en-US" altLang="en-US" sz="1600" dirty="0"/>
          </a:p>
          <a:p>
            <a:pPr algn="l"/>
            <a:r>
              <a:rPr lang="tr-TR" sz="1600" dirty="0"/>
              <a:t> 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sz="16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2.11.2022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21</a:t>
            </a:fld>
            <a:endParaRPr lang="tr-T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5DBB3B6-C75D-4729-F71C-32F4D318E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699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38F9D"/>
                </a:solidFill>
                <a:effectLst/>
                <a:latin typeface="Circular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32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498" y="655128"/>
            <a:ext cx="4613919" cy="1499616"/>
          </a:xfrm>
        </p:spPr>
        <p:txBody>
          <a:bodyPr anchor="b">
            <a:normAutofit/>
          </a:bodyPr>
          <a:lstStyle/>
          <a:p>
            <a:pPr algn="l"/>
            <a:r>
              <a:rPr lang="tr-TR" sz="4200"/>
              <a:t>Teşekkürler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F95757-F493-402A-BE9C-74CD02EBB0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-5400000">
            <a:off x="-786384" y="1060704"/>
            <a:ext cx="2185416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62155F9B-E036-4567-8C81-6029024E5A84}" type="datetime1">
              <a:rPr lang="tr-TR">
                <a:solidFill>
                  <a:schemeClr val="bg1"/>
                </a:solidFill>
              </a:rPr>
              <a:pPr algn="r">
                <a:spcAft>
                  <a:spcPts val="600"/>
                </a:spcAft>
              </a:pPr>
              <a:t>2.11.2022</a:t>
            </a:fld>
            <a:endParaRPr lang="tr-TR">
              <a:solidFill>
                <a:schemeClr val="bg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Resim 10">
            <a:extLst>
              <a:ext uri="{FF2B5EF4-FFF2-40B4-BE49-F238E27FC236}">
                <a16:creationId xmlns:a16="http://schemas.microsoft.com/office/drawing/2014/main" id="{1B5DDA28-B37F-18B6-25AA-A9AFA3390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665" y="95044"/>
            <a:ext cx="5511285" cy="3086319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80F27-EA9E-48C9-9FFF-EED175A64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152" y="3383280"/>
            <a:ext cx="457200" cy="365125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89A11690-4018-4631-8FAF-5D3B9C61C26D}" type="slidenum">
              <a:rPr lang="tr-TR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22</a:t>
            </a:fld>
            <a:endParaRPr lang="tr-TR">
              <a:solidFill>
                <a:srgbClr val="FFFFFF"/>
              </a:solidFill>
            </a:endParaRPr>
          </a:p>
        </p:txBody>
      </p:sp>
      <p:pic>
        <p:nvPicPr>
          <p:cNvPr id="24" name="Resim 23" descr="metin, açık hava nesnesi, gece göğü içeren bir resim&#10;&#10;Açıklama otomatik olarak oluşturuldu">
            <a:extLst>
              <a:ext uri="{FF2B5EF4-FFF2-40B4-BE49-F238E27FC236}">
                <a16:creationId xmlns:a16="http://schemas.microsoft.com/office/drawing/2014/main" id="{0476CBF1-05A5-4AD2-157D-8A1DD574B6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02" y="3315854"/>
            <a:ext cx="5176945" cy="3455611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93718CFD-33D1-0A0C-4F68-36BCAEBDAC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838" y="3333994"/>
            <a:ext cx="5586942" cy="3419330"/>
          </a:xfrm>
          <a:prstGeom prst="rect">
            <a:avLst/>
          </a:prstGeom>
        </p:spPr>
      </p:pic>
      <p:sp>
        <p:nvSpPr>
          <p:cNvPr id="19" name="Başlık 1">
            <a:extLst>
              <a:ext uri="{FF2B5EF4-FFF2-40B4-BE49-F238E27FC236}">
                <a16:creationId xmlns:a16="http://schemas.microsoft.com/office/drawing/2014/main" id="{8040FE83-E2B0-4707-B8D5-70F96362641D}"/>
              </a:ext>
            </a:extLst>
          </p:cNvPr>
          <p:cNvSpPr txBox="1">
            <a:spLocks/>
          </p:cNvSpPr>
          <p:nvPr/>
        </p:nvSpPr>
        <p:spPr>
          <a:xfrm>
            <a:off x="385692" y="565112"/>
            <a:ext cx="3899297" cy="711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r-TR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39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Alt Başlık 2">
                <a:extLst>
                  <a:ext uri="{FF2B5EF4-FFF2-40B4-BE49-F238E27FC236}">
                    <a16:creationId xmlns:a16="http://schemas.microsoft.com/office/drawing/2014/main" id="{DCFE7869-7F20-E6F0-AF16-26002F95D353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-1" y="1328984"/>
                <a:ext cx="1973767" cy="628932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tr-TR" sz="28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tr-TR" sz="2800" b="0" i="1" kern="12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lang="tr-TR" sz="2800" b="0" i="1" kern="12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tr-TR" sz="28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365</m:t>
                        </m:r>
                      </m:sup>
                    </m:sSup>
                    <m:r>
                      <a:rPr lang="tr-TR" sz="28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lang="tr-TR" sz="1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endParaRPr lang="en-US" sz="10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Alt Başlık 2">
                <a:extLst>
                  <a:ext uri="{FF2B5EF4-FFF2-40B4-BE49-F238E27FC236}">
                    <a16:creationId xmlns:a16="http://schemas.microsoft.com/office/drawing/2014/main" id="{DCFE7869-7F20-E6F0-AF16-26002F95D3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-1" y="1328984"/>
                <a:ext cx="1973767" cy="62893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854DF3F-AA60-4655-B0CD-593197322A72}" type="datetime1">
              <a:rPr lang="en-US" smtClean="0"/>
              <a:pPr>
                <a:spcAft>
                  <a:spcPts val="600"/>
                </a:spcAft>
              </a:pPr>
              <a:t>11/2/2022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9A11690-4018-4631-8FAF-5D3B9C61C26D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Başlık 1">
                <a:extLst>
                  <a:ext uri="{FF2B5EF4-FFF2-40B4-BE49-F238E27FC236}">
                    <a16:creationId xmlns:a16="http://schemas.microsoft.com/office/drawing/2014/main" id="{AF241DA4-C4FF-D0EB-5837-22431D60C34A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-1" y="0"/>
                <a:ext cx="2129883" cy="628932"/>
              </a:xfrm>
            </p:spPr>
            <p:txBody>
              <a:bodyPr>
                <a:no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tr-TR" sz="4000" b="0" i="1" smtClean="0">
                            <a:solidFill>
                              <a:srgbClr val="5C913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4000" i="1" smtClean="0">
                            <a:solidFill>
                              <a:srgbClr val="5C913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tr-TR" sz="4000" b="0" i="1" smtClean="0">
                            <a:solidFill>
                              <a:srgbClr val="5C913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tr-TR" sz="4000" dirty="0">
                    <a:solidFill>
                      <a:srgbClr val="5C9138"/>
                    </a:solidFill>
                  </a:rPr>
                  <a:t> etkisi</a:t>
                </a:r>
              </a:p>
            </p:txBody>
          </p:sp>
        </mc:Choice>
        <mc:Fallback xmlns="">
          <p:sp>
            <p:nvSpPr>
              <p:cNvPr id="2" name="Başlık 1">
                <a:extLst>
                  <a:ext uri="{FF2B5EF4-FFF2-40B4-BE49-F238E27FC236}">
                    <a16:creationId xmlns:a16="http://schemas.microsoft.com/office/drawing/2014/main" id="{AF241DA4-C4FF-D0EB-5837-22431D60C3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-1" y="0"/>
                <a:ext cx="2129883" cy="628932"/>
              </a:xfrm>
              <a:blipFill>
                <a:blip r:embed="rId3"/>
                <a:stretch>
                  <a:fillRect t="-29126" b="-4174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Alt Başlık 2">
                <a:extLst>
                  <a:ext uri="{FF2B5EF4-FFF2-40B4-BE49-F238E27FC236}">
                    <a16:creationId xmlns:a16="http://schemas.microsoft.com/office/drawing/2014/main" id="{71371278-23D4-6409-24C4-0F99BE8B88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876" y="4003967"/>
                <a:ext cx="6462133" cy="6289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tr-TR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tr-TR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sz="2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tr-TR" sz="2800" b="0" i="1" smtClean="0">
                                <a:latin typeface="Cambria Math" panose="02040503050406030204" pitchFamily="18" charset="0"/>
                              </a:rPr>
                              <m:t>+0.01</m:t>
                            </m:r>
                          </m:e>
                        </m:d>
                      </m:e>
                      <m:sup>
                        <m:r>
                          <a:rPr lang="tr-TR" sz="2800" i="1" smtClean="0">
                            <a:latin typeface="Cambria Math" panose="02040503050406030204" pitchFamily="18" charset="0"/>
                          </a:rPr>
                          <m:t>365</m:t>
                        </m:r>
                      </m:sup>
                    </m:sSup>
                    <m:r>
                      <a:rPr lang="tr-TR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tr-TR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37.78</m:t>
                    </m:r>
                    <m:r>
                      <a:rPr lang="tr-TR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sz="2800" b="0" i="1" smtClean="0">
                        <a:latin typeface="Cambria Math" panose="02040503050406030204" pitchFamily="18" charset="0"/>
                      </a:rPr>
                      <m:t>𝑜𝑙𝑚𝑎𝑘𝑡𝑎𝑑𝚤𝑟</m:t>
                    </m:r>
                    <m:r>
                      <a:rPr lang="tr-TR" sz="2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tr-TR" sz="1000" dirty="0"/>
                  <a:t> </a:t>
                </a:r>
                <a:endParaRPr lang="en-US" sz="1000" dirty="0"/>
              </a:p>
            </p:txBody>
          </p:sp>
        </mc:Choice>
        <mc:Fallback xmlns="">
          <p:sp>
            <p:nvSpPr>
              <p:cNvPr id="3" name="Alt Başlık 2">
                <a:extLst>
                  <a:ext uri="{FF2B5EF4-FFF2-40B4-BE49-F238E27FC236}">
                    <a16:creationId xmlns:a16="http://schemas.microsoft.com/office/drawing/2014/main" id="{71371278-23D4-6409-24C4-0F99BE8B8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6" y="4003967"/>
                <a:ext cx="6462133" cy="6289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lt Başlık 2">
            <a:extLst>
              <a:ext uri="{FF2B5EF4-FFF2-40B4-BE49-F238E27FC236}">
                <a16:creationId xmlns:a16="http://schemas.microsoft.com/office/drawing/2014/main" id="{19EFDB29-1336-83A9-BAFC-510E29942800}"/>
              </a:ext>
            </a:extLst>
          </p:cNvPr>
          <p:cNvSpPr txBox="1">
            <a:spLocks/>
          </p:cNvSpPr>
          <p:nvPr/>
        </p:nvSpPr>
        <p:spPr>
          <a:xfrm>
            <a:off x="27876" y="2235894"/>
            <a:ext cx="7973124" cy="6006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Belirlenen bir işin düzenli yapılması sonucunda;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Alt Başlık 2">
                <a:extLst>
                  <a:ext uri="{FF2B5EF4-FFF2-40B4-BE49-F238E27FC236}">
                    <a16:creationId xmlns:a16="http://schemas.microsoft.com/office/drawing/2014/main" id="{C2B35CF5-C9C3-45EB-DB26-3BDCC001B1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877" y="3114534"/>
                <a:ext cx="3891778" cy="6289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tr-T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tr-T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tr-T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</m:t>
                    </m:r>
                    <m:r>
                      <a:rPr lang="tr-TR" sz="280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tr-TR" sz="1000" dirty="0"/>
                  <a:t> </a:t>
                </a:r>
                <a:r>
                  <a:rPr lang="tr-TR" dirty="0"/>
                  <a:t>alınırsa</a:t>
                </a:r>
                <a:r>
                  <a:rPr lang="tr-TR" sz="1000" dirty="0"/>
                  <a:t> </a:t>
                </a:r>
                <a:endParaRPr lang="en-US" sz="1000" dirty="0"/>
              </a:p>
            </p:txBody>
          </p:sp>
        </mc:Choice>
        <mc:Fallback xmlns="">
          <p:sp>
            <p:nvSpPr>
              <p:cNvPr id="10" name="Alt Başlık 2">
                <a:extLst>
                  <a:ext uri="{FF2B5EF4-FFF2-40B4-BE49-F238E27FC236}">
                    <a16:creationId xmlns:a16="http://schemas.microsoft.com/office/drawing/2014/main" id="{C2B35CF5-C9C3-45EB-DB26-3BDCC001B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7" y="3114534"/>
                <a:ext cx="3891778" cy="628932"/>
              </a:xfrm>
              <a:prstGeom prst="rect">
                <a:avLst/>
              </a:prstGeom>
              <a:blipFill>
                <a:blip r:embed="rId5"/>
                <a:stretch>
                  <a:fillRect t="-679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Alt Başlık 2">
                <a:extLst>
                  <a:ext uri="{FF2B5EF4-FFF2-40B4-BE49-F238E27FC236}">
                    <a16:creationId xmlns:a16="http://schemas.microsoft.com/office/drawing/2014/main" id="{C60F23A7-C151-B8D3-CF06-33381EE077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876" y="4900084"/>
                <a:ext cx="6462133" cy="6289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tr-TR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tr-TR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sz="2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tr-TR" sz="2800" b="0" i="1" smtClean="0">
                                <a:latin typeface="Cambria Math" panose="02040503050406030204" pitchFamily="18" charset="0"/>
                              </a:rPr>
                              <m:t>−0.01</m:t>
                            </m:r>
                          </m:e>
                        </m:d>
                      </m:e>
                      <m:sup>
                        <m:r>
                          <a:rPr lang="tr-TR" sz="2800" i="1" smtClean="0">
                            <a:latin typeface="Cambria Math" panose="02040503050406030204" pitchFamily="18" charset="0"/>
                          </a:rPr>
                          <m:t>365</m:t>
                        </m:r>
                      </m:sup>
                    </m:sSup>
                    <m:r>
                      <a:rPr lang="tr-TR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tr-TR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0.026</m:t>
                    </m:r>
                    <m:r>
                      <a:rPr lang="tr-TR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sz="2800" b="0" i="1" smtClean="0">
                        <a:latin typeface="Cambria Math" panose="02040503050406030204" pitchFamily="18" charset="0"/>
                      </a:rPr>
                      <m:t>𝑜𝑙𝑚𝑎𝑘𝑡𝑎𝑑𝚤𝑟</m:t>
                    </m:r>
                    <m:r>
                      <a:rPr lang="tr-TR" sz="2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tr-TR" sz="1000" dirty="0"/>
                  <a:t> </a:t>
                </a:r>
                <a:endParaRPr lang="en-US" sz="1000" dirty="0"/>
              </a:p>
            </p:txBody>
          </p:sp>
        </mc:Choice>
        <mc:Fallback xmlns="">
          <p:sp>
            <p:nvSpPr>
              <p:cNvPr id="4" name="Alt Başlık 2">
                <a:extLst>
                  <a:ext uri="{FF2B5EF4-FFF2-40B4-BE49-F238E27FC236}">
                    <a16:creationId xmlns:a16="http://schemas.microsoft.com/office/drawing/2014/main" id="{C60F23A7-C151-B8D3-CF06-33381EE07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6" y="4900084"/>
                <a:ext cx="6462133" cy="6289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205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339328" cy="643502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Veri Seti Seçimi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2.11.2022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4</a:t>
            </a:fld>
            <a:endParaRPr lang="tr-TR"/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DCFE7869-7F20-E6F0-AF16-26002F95D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352" y="3012104"/>
            <a:ext cx="3572256" cy="365125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Resim boyutu: </a:t>
            </a:r>
            <a:r>
              <a:rPr lang="tr-TR" dirty="0">
                <a:solidFill>
                  <a:srgbClr val="00B050"/>
                </a:solidFill>
              </a:rPr>
              <a:t>28x28p</a:t>
            </a:r>
            <a:endParaRPr lang="tr-TR" b="1" dirty="0">
              <a:solidFill>
                <a:srgbClr val="00B050"/>
              </a:solidFill>
            </a:endParaRP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pic>
        <p:nvPicPr>
          <p:cNvPr id="4" name="Resim 3" descr="metin, daktilo, klavye içeren bir resim&#10;&#10;Açıklama otomatik olarak oluşturuldu">
            <a:extLst>
              <a:ext uri="{FF2B5EF4-FFF2-40B4-BE49-F238E27FC236}">
                <a16:creationId xmlns:a16="http://schemas.microsoft.com/office/drawing/2014/main" id="{91CD0E10-5CB1-BBDF-E00D-D275E4ED5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" y="1264664"/>
            <a:ext cx="4803648" cy="1332232"/>
          </a:xfrm>
          <a:prstGeom prst="rect">
            <a:avLst/>
          </a:prstGeom>
        </p:spPr>
      </p:pic>
      <p:pic>
        <p:nvPicPr>
          <p:cNvPr id="10" name="Resim 9" descr="bitki, çiçek, buket, tam içeren bir resim&#10;&#10;Açıklama otomatik olarak oluşturuldu">
            <a:extLst>
              <a:ext uri="{FF2B5EF4-FFF2-40B4-BE49-F238E27FC236}">
                <a16:creationId xmlns:a16="http://schemas.microsoft.com/office/drawing/2014/main" id="{9FBB0017-B08E-935B-67D5-B1E8D6603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128" y="1254499"/>
            <a:ext cx="2304288" cy="1347582"/>
          </a:xfrm>
          <a:prstGeom prst="rect">
            <a:avLst/>
          </a:prstGeom>
        </p:spPr>
      </p:pic>
      <p:sp>
        <p:nvSpPr>
          <p:cNvPr id="12" name="Alt Başlık 2">
            <a:extLst>
              <a:ext uri="{FF2B5EF4-FFF2-40B4-BE49-F238E27FC236}">
                <a16:creationId xmlns:a16="http://schemas.microsoft.com/office/drawing/2014/main" id="{1143A2E2-14A7-4A9B-6797-DA6A663A6206}"/>
              </a:ext>
            </a:extLst>
          </p:cNvPr>
          <p:cNvSpPr txBox="1">
            <a:spLocks/>
          </p:cNvSpPr>
          <p:nvPr/>
        </p:nvSpPr>
        <p:spPr>
          <a:xfrm>
            <a:off x="134112" y="703517"/>
            <a:ext cx="2474976" cy="6006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b="1" dirty="0" err="1"/>
              <a:t>Fashion</a:t>
            </a:r>
            <a:r>
              <a:rPr lang="tr-TR" b="1" dirty="0"/>
              <a:t>-MNIST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15" name="Alt Başlık 2">
            <a:extLst>
              <a:ext uri="{FF2B5EF4-FFF2-40B4-BE49-F238E27FC236}">
                <a16:creationId xmlns:a16="http://schemas.microsoft.com/office/drawing/2014/main" id="{719DB608-C326-DF93-1462-F46C68674EFA}"/>
              </a:ext>
            </a:extLst>
          </p:cNvPr>
          <p:cNvSpPr txBox="1">
            <a:spLocks/>
          </p:cNvSpPr>
          <p:nvPr/>
        </p:nvSpPr>
        <p:spPr>
          <a:xfrm>
            <a:off x="6739128" y="746462"/>
            <a:ext cx="2474976" cy="6006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b="1" dirty="0" err="1"/>
              <a:t>Tf_flowers</a:t>
            </a:r>
            <a:endParaRPr lang="tr-TR" b="1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17" name="Alt Başlık 2">
            <a:extLst>
              <a:ext uri="{FF2B5EF4-FFF2-40B4-BE49-F238E27FC236}">
                <a16:creationId xmlns:a16="http://schemas.microsoft.com/office/drawing/2014/main" id="{2F56D0D6-8FE4-0F66-92C3-02E3173EFF6D}"/>
              </a:ext>
            </a:extLst>
          </p:cNvPr>
          <p:cNvSpPr txBox="1">
            <a:spLocks/>
          </p:cNvSpPr>
          <p:nvPr/>
        </p:nvSpPr>
        <p:spPr>
          <a:xfrm>
            <a:off x="149352" y="3626084"/>
            <a:ext cx="5141976" cy="703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Eğitim ve test verisi ayrılmış mı: </a:t>
            </a:r>
            <a:r>
              <a:rPr lang="tr-TR" b="1" dirty="0">
                <a:solidFill>
                  <a:srgbClr val="00B050"/>
                </a:solidFill>
              </a:rPr>
              <a:t>Evet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18" name="Alt Başlık 2">
            <a:extLst>
              <a:ext uri="{FF2B5EF4-FFF2-40B4-BE49-F238E27FC236}">
                <a16:creationId xmlns:a16="http://schemas.microsoft.com/office/drawing/2014/main" id="{74ED1372-08CF-9D2A-D5F4-2EEB09CE92FF}"/>
              </a:ext>
            </a:extLst>
          </p:cNvPr>
          <p:cNvSpPr txBox="1">
            <a:spLocks/>
          </p:cNvSpPr>
          <p:nvPr/>
        </p:nvSpPr>
        <p:spPr>
          <a:xfrm>
            <a:off x="179832" y="4572182"/>
            <a:ext cx="4538472" cy="703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 err="1"/>
              <a:t>Csv</a:t>
            </a:r>
            <a:r>
              <a:rPr lang="tr-TR" dirty="0"/>
              <a:t> olarak indirilebilir mi: </a:t>
            </a:r>
            <a:r>
              <a:rPr lang="tr-TR" dirty="0">
                <a:solidFill>
                  <a:srgbClr val="00B050"/>
                </a:solidFill>
              </a:rPr>
              <a:t>Evet</a:t>
            </a:r>
            <a:endParaRPr lang="tr-TR" b="1" dirty="0">
              <a:solidFill>
                <a:srgbClr val="00B050"/>
              </a:solidFill>
            </a:endParaRP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19" name="Alt Başlık 2">
            <a:extLst>
              <a:ext uri="{FF2B5EF4-FFF2-40B4-BE49-F238E27FC236}">
                <a16:creationId xmlns:a16="http://schemas.microsoft.com/office/drawing/2014/main" id="{8DD62454-A27F-0D4B-F0D7-E102D0B476CD}"/>
              </a:ext>
            </a:extLst>
          </p:cNvPr>
          <p:cNvSpPr txBox="1">
            <a:spLocks/>
          </p:cNvSpPr>
          <p:nvPr/>
        </p:nvSpPr>
        <p:spPr>
          <a:xfrm>
            <a:off x="179832" y="5284626"/>
            <a:ext cx="4636008" cy="703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Yaklaşık Parametre sayısı: </a:t>
            </a:r>
            <a:r>
              <a:rPr lang="tr-TR" dirty="0">
                <a:solidFill>
                  <a:srgbClr val="00B050"/>
                </a:solidFill>
              </a:rPr>
              <a:t>78 bin</a:t>
            </a:r>
            <a:endParaRPr lang="tr-TR" b="1" dirty="0">
              <a:solidFill>
                <a:srgbClr val="00B050"/>
              </a:solidFill>
            </a:endParaRP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20" name="Alt Başlık 2">
            <a:extLst>
              <a:ext uri="{FF2B5EF4-FFF2-40B4-BE49-F238E27FC236}">
                <a16:creationId xmlns:a16="http://schemas.microsoft.com/office/drawing/2014/main" id="{CAA43FBD-41F8-140D-82F1-0EC23E28BAC9}"/>
              </a:ext>
            </a:extLst>
          </p:cNvPr>
          <p:cNvSpPr txBox="1">
            <a:spLocks/>
          </p:cNvSpPr>
          <p:nvPr/>
        </p:nvSpPr>
        <p:spPr>
          <a:xfrm>
            <a:off x="6617208" y="2943049"/>
            <a:ext cx="3953256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Resim boyutu: </a:t>
            </a:r>
            <a:r>
              <a:rPr lang="tr-TR" dirty="0">
                <a:solidFill>
                  <a:srgbClr val="FF0000"/>
                </a:solidFill>
              </a:rPr>
              <a:t>320x240p</a:t>
            </a:r>
            <a:endParaRPr lang="tr-TR" b="1" dirty="0">
              <a:solidFill>
                <a:srgbClr val="FF0000"/>
              </a:solidFill>
            </a:endParaRP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21" name="Alt Başlık 2">
            <a:extLst>
              <a:ext uri="{FF2B5EF4-FFF2-40B4-BE49-F238E27FC236}">
                <a16:creationId xmlns:a16="http://schemas.microsoft.com/office/drawing/2014/main" id="{FD26261A-6AC7-3AF7-83B3-03B9ABFF428B}"/>
              </a:ext>
            </a:extLst>
          </p:cNvPr>
          <p:cNvSpPr txBox="1">
            <a:spLocks/>
          </p:cNvSpPr>
          <p:nvPr/>
        </p:nvSpPr>
        <p:spPr>
          <a:xfrm>
            <a:off x="6617208" y="3557029"/>
            <a:ext cx="5141976" cy="703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Eğitim ve test verisi ayrılmış mı: </a:t>
            </a:r>
            <a:r>
              <a:rPr lang="tr-TR" b="1" dirty="0">
                <a:solidFill>
                  <a:srgbClr val="FF0000"/>
                </a:solidFill>
              </a:rPr>
              <a:t>Hayır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22" name="Alt Başlık 2">
            <a:extLst>
              <a:ext uri="{FF2B5EF4-FFF2-40B4-BE49-F238E27FC236}">
                <a16:creationId xmlns:a16="http://schemas.microsoft.com/office/drawing/2014/main" id="{1CA4286A-B273-2F72-DAAE-052BA5460FCC}"/>
              </a:ext>
            </a:extLst>
          </p:cNvPr>
          <p:cNvSpPr txBox="1">
            <a:spLocks/>
          </p:cNvSpPr>
          <p:nvPr/>
        </p:nvSpPr>
        <p:spPr>
          <a:xfrm>
            <a:off x="6647688" y="4503127"/>
            <a:ext cx="4861560" cy="703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 err="1"/>
              <a:t>Csv</a:t>
            </a:r>
            <a:r>
              <a:rPr lang="tr-TR" dirty="0"/>
              <a:t> olarak indirilebilir mi: </a:t>
            </a:r>
            <a:r>
              <a:rPr lang="tr-TR" dirty="0">
                <a:solidFill>
                  <a:srgbClr val="FF0000"/>
                </a:solidFill>
              </a:rPr>
              <a:t>Hayır</a:t>
            </a:r>
            <a:endParaRPr lang="tr-TR" b="1" dirty="0">
              <a:solidFill>
                <a:srgbClr val="FF0000"/>
              </a:solidFill>
            </a:endParaRP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23" name="Alt Başlık 2">
            <a:extLst>
              <a:ext uri="{FF2B5EF4-FFF2-40B4-BE49-F238E27FC236}">
                <a16:creationId xmlns:a16="http://schemas.microsoft.com/office/drawing/2014/main" id="{D466573F-2E23-8C20-D06C-9DD0BAE70C4F}"/>
              </a:ext>
            </a:extLst>
          </p:cNvPr>
          <p:cNvSpPr txBox="1">
            <a:spLocks/>
          </p:cNvSpPr>
          <p:nvPr/>
        </p:nvSpPr>
        <p:spPr>
          <a:xfrm>
            <a:off x="6647688" y="5215571"/>
            <a:ext cx="4971288" cy="703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Yaklaşık Parametre sayısı: </a:t>
            </a:r>
            <a:r>
              <a:rPr lang="tr-TR" dirty="0">
                <a:solidFill>
                  <a:srgbClr val="FF0000"/>
                </a:solidFill>
              </a:rPr>
              <a:t>23 milyon</a:t>
            </a:r>
            <a:endParaRPr lang="tr-TR" b="1" dirty="0">
              <a:solidFill>
                <a:srgbClr val="FF0000"/>
              </a:solidFill>
            </a:endParaRP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4586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2" grpId="0"/>
      <p:bldP spid="15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339328" cy="1224154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Nöron(Sinir Hücresi): Hesaplama için Biyolojik İlham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2.11.2022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5</a:t>
            </a:fld>
            <a:endParaRPr lang="tr-TR"/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DCFE7869-7F20-E6F0-AF16-26002F95D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560811"/>
            <a:ext cx="5257800" cy="600662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b="1" dirty="0"/>
              <a:t>Nöron: </a:t>
            </a:r>
            <a:r>
              <a:rPr lang="tr-TR" dirty="0"/>
              <a:t>beyin için hesaplama yapı taşı</a:t>
            </a:r>
            <a:endParaRPr lang="tr-TR" b="1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[1,27]</a:t>
            </a:r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38ECF9EC-F371-CB88-0444-10F2DCCC8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499" y="1761450"/>
            <a:ext cx="6218501" cy="3604484"/>
          </a:xfrm>
          <a:prstGeom prst="rect">
            <a:avLst/>
          </a:prstGeom>
        </p:spPr>
      </p:pic>
      <p:sp>
        <p:nvSpPr>
          <p:cNvPr id="14" name="Alt Başlık 2">
            <a:extLst>
              <a:ext uri="{FF2B5EF4-FFF2-40B4-BE49-F238E27FC236}">
                <a16:creationId xmlns:a16="http://schemas.microsoft.com/office/drawing/2014/main" id="{2628D3A7-3E60-0624-89A4-4BA428A65E56}"/>
              </a:ext>
            </a:extLst>
          </p:cNvPr>
          <p:cNvSpPr txBox="1">
            <a:spLocks/>
          </p:cNvSpPr>
          <p:nvPr/>
        </p:nvSpPr>
        <p:spPr>
          <a:xfrm>
            <a:off x="5605271" y="5560811"/>
            <a:ext cx="6586729" cy="6006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b="1" dirty="0"/>
              <a:t>(Yapay) Nöron: </a:t>
            </a:r>
            <a:r>
              <a:rPr lang="tr-TR" dirty="0"/>
              <a:t>sinir ağı için hesaplama yapı taşı</a:t>
            </a: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C837A0E7-66D4-7121-FD38-D3ABC8A0A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9031"/>
            <a:ext cx="5918245" cy="336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8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5657088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Nöron: Yapay Sinir Hücresi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2.11.2022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6</a:t>
            </a:fld>
            <a:endParaRPr lang="tr-TR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[35]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FAF9352D-0D22-6681-D0EF-F6E06512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502" y="859017"/>
            <a:ext cx="8101794" cy="495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65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521817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Birleştirme Fonksiyonları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2.11.2022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7</a:t>
            </a:fld>
            <a:endParaRPr lang="tr-T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Alt Başlık 2">
                <a:extLst>
                  <a:ext uri="{FF2B5EF4-FFF2-40B4-BE49-F238E27FC236}">
                    <a16:creationId xmlns:a16="http://schemas.microsoft.com/office/drawing/2014/main" id="{DCFE7869-7F20-E6F0-AF16-26002F95D353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0" y="856538"/>
                <a:ext cx="7010400" cy="5629606"/>
              </a:xfrm>
            </p:spPr>
            <p:txBody>
              <a:bodyPr>
                <a:noAutofit/>
              </a:bodyPr>
              <a:lstStyle/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dirty="0"/>
                  <a:t>Sıklıkla kullanılan bazı birleştirme fonksiyonları</a:t>
                </a:r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dirty="0"/>
                  <a:t>Toplam:</a:t>
                </a:r>
                <a:endParaRPr lang="tr-TR" b="0" i="0" dirty="0"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𝑛𝑒𝑡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𝑔𝑖𝑟𝑑𝑖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tr-T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dirty="0"/>
                  <a:t>Çarpım:</a:t>
                </a:r>
              </a:p>
              <a:p>
                <a:pPr lvl="1"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tr-TR" i="1">
                          <a:latin typeface="Cambria Math" panose="02040503050406030204" pitchFamily="18" charset="0"/>
                        </a:rPr>
                        <m:t>𝑛𝑒𝑡</m:t>
                      </m:r>
                      <m:r>
                        <a:rPr lang="tr-T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tr-TR" i="1">
                          <a:latin typeface="Cambria Math" panose="02040503050406030204" pitchFamily="18" charset="0"/>
                        </a:rPr>
                        <m:t>𝑔𝑖𝑟𝑑𝑖</m:t>
                      </m:r>
                      <m:r>
                        <a:rPr lang="tr-TR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supHide m:val="on"/>
                          <m:ctrlPr>
                            <a:rPr lang="tr-T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tr-T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tr-TR" dirty="0"/>
              </a:p>
              <a:p>
                <a:pPr lvl="1" algn="l"/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dirty="0"/>
                  <a:t>Maksimum:</a:t>
                </a:r>
              </a:p>
              <a:p>
                <a:pPr algn="l"/>
                <a:r>
                  <a:rPr lang="tr-TR" dirty="0"/>
                  <a:t>		</a:t>
                </a:r>
                <a14:m>
                  <m:oMath xmlns:m="http://schemas.openxmlformats.org/officeDocument/2006/math">
                    <m:r>
                      <a:rPr lang="tr-TR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𝑛𝑒𝑡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𝑔𝑖𝑟𝑑𝑖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𝑀𝑎𝑘𝑠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tr-TR" b="0" i="1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tr-T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tr-TR" dirty="0"/>
              </a:p>
              <a:p>
                <a:pPr algn="l"/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dirty="0"/>
                  <a:t>Minimum:</a:t>
                </a:r>
              </a:p>
              <a:p>
                <a:pPr algn="l"/>
                <a:r>
                  <a:rPr lang="tr-TR" dirty="0"/>
                  <a:t>		</a:t>
                </a:r>
                <a14:m>
                  <m:oMath xmlns:m="http://schemas.openxmlformats.org/officeDocument/2006/math">
                    <m:r>
                      <a:rPr lang="tr-TR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𝑛𝑒𝑡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𝑔𝑖𝑟𝑑𝑖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𝑀𝑖𝑛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tr-TR" dirty="0"/>
              </a:p>
              <a:p>
                <a:pPr algn="l"/>
                <a:endParaRPr lang="tr-TR" dirty="0"/>
              </a:p>
            </p:txBody>
          </p:sp>
        </mc:Choice>
        <mc:Fallback xmlns="">
          <p:sp>
            <p:nvSpPr>
              <p:cNvPr id="7" name="Alt Başlık 2">
                <a:extLst>
                  <a:ext uri="{FF2B5EF4-FFF2-40B4-BE49-F238E27FC236}">
                    <a16:creationId xmlns:a16="http://schemas.microsoft.com/office/drawing/2014/main" id="{DCFE7869-7F20-E6F0-AF16-26002F95D3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0" y="856538"/>
                <a:ext cx="7010400" cy="5629606"/>
              </a:xfrm>
              <a:blipFill>
                <a:blip r:embed="rId2"/>
                <a:stretch>
                  <a:fillRect l="-1391" t="-173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[16]</a:t>
            </a:r>
          </a:p>
        </p:txBody>
      </p:sp>
    </p:spTree>
    <p:extLst>
      <p:ext uri="{BB962C8B-B14F-4D97-AF65-F5344CB8AC3E}">
        <p14:creationId xmlns:p14="http://schemas.microsoft.com/office/powerpoint/2010/main" val="141486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521817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Aktivasyon Fonksiyonları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2.11.2022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8</a:t>
            </a:fld>
            <a:endParaRPr lang="tr-T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o 9">
                <a:extLst>
                  <a:ext uri="{FF2B5EF4-FFF2-40B4-BE49-F238E27FC236}">
                    <a16:creationId xmlns:a16="http://schemas.microsoft.com/office/drawing/2014/main" id="{18D200AE-AB5D-FC44-72E4-15E65974A5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5300973"/>
                  </p:ext>
                </p:extLst>
              </p:nvPr>
            </p:nvGraphicFramePr>
            <p:xfrm>
              <a:off x="1454912" y="1369694"/>
              <a:ext cx="9282176" cy="39065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48762">
                      <a:extLst>
                        <a:ext uri="{9D8B030D-6E8A-4147-A177-3AD203B41FA5}">
                          <a16:colId xmlns:a16="http://schemas.microsoft.com/office/drawing/2014/main" val="946650722"/>
                        </a:ext>
                      </a:extLst>
                    </a:gridCol>
                    <a:gridCol w="6033414">
                      <a:extLst>
                        <a:ext uri="{9D8B030D-6E8A-4147-A177-3AD203B41FA5}">
                          <a16:colId xmlns:a16="http://schemas.microsoft.com/office/drawing/2014/main" val="1671824739"/>
                        </a:ext>
                      </a:extLst>
                    </a:gridCol>
                  </a:tblGrid>
                  <a:tr h="490609">
                    <a:tc>
                      <a:txBody>
                        <a:bodyPr/>
                        <a:lstStyle/>
                        <a:p>
                          <a:r>
                            <a:rPr lang="tr-TR" dirty="0"/>
                            <a:t>Aktivasyon Fonksiyonu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tr-TR" dirty="0"/>
                            <a:t>Açıklama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7285285"/>
                      </a:ext>
                    </a:extLst>
                  </a:tr>
                  <a:tr h="930476">
                    <a:tc>
                      <a:txBody>
                        <a:bodyPr/>
                        <a:lstStyle/>
                        <a:p>
                          <a:r>
                            <a:rPr lang="tr-TR" dirty="0"/>
                            <a:t>Basamak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d>
                                  <m:dPr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𝑁𝐸𝑇</m:t>
                                    </m:r>
                                  </m:e>
                                </m:d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1,  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ğ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𝑒𝑟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𝑁𝐸𝑇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&gt;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ş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𝑖𝑘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𝑑𝑒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ğ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𝑒𝑟</m:t>
                                        </m:r>
                                      </m:e>
                                      <m:e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&amp;0,   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ğ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𝑒𝑟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𝑁𝐸𝑇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≤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ş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𝑖𝑘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𝑑𝑒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ğ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𝑒𝑟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tr-T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23370640"/>
                      </a:ext>
                    </a:extLst>
                  </a:tr>
                  <a:tr h="808833">
                    <a:tc>
                      <a:txBody>
                        <a:bodyPr/>
                        <a:lstStyle/>
                        <a:p>
                          <a:r>
                            <a:rPr lang="tr-TR" dirty="0"/>
                            <a:t>Sigmoid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d>
                                  <m:dPr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𝑁𝐸𝑇</m:t>
                                    </m:r>
                                  </m:e>
                                </m:d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𝑁𝐸𝑇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tr-T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363595"/>
                      </a:ext>
                    </a:extLst>
                  </a:tr>
                  <a:tr h="855373">
                    <a:tc>
                      <a:txBody>
                        <a:bodyPr/>
                        <a:lstStyle/>
                        <a:p>
                          <a:r>
                            <a:rPr lang="tr-TR" dirty="0"/>
                            <a:t>Hiperbolik Tanjant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d>
                                  <m:dPr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𝑁𝐸𝑇</m:t>
                                    </m:r>
                                  </m:e>
                                </m:d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𝑁𝐸𝑇</m:t>
                                        </m:r>
                                      </m:sup>
                                    </m:sSup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𝑁𝐸𝑇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𝑁𝐸𝑇</m:t>
                                        </m:r>
                                      </m:sup>
                                    </m:sSup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𝑁𝐸𝑇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tr-T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1990135"/>
                      </a:ext>
                    </a:extLst>
                  </a:tr>
                  <a:tr h="821220">
                    <a:tc>
                      <a:txBody>
                        <a:bodyPr/>
                        <a:lstStyle/>
                        <a:p>
                          <a:r>
                            <a:rPr lang="tr-TR" dirty="0" err="1"/>
                            <a:t>ReLU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d>
                                  <m:dPr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𝑁𝐸𝑇</m:t>
                                    </m:r>
                                  </m:e>
                                </m:d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𝑁𝐸𝑇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,  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ğ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𝑒𝑟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𝑁𝐸𝑇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≥ 0</m:t>
                                        </m:r>
                                      </m:e>
                                      <m:e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&amp;0,   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ğ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𝑒𝑟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𝑁𝐸𝑇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&lt;0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tr-T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1748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o 9">
                <a:extLst>
                  <a:ext uri="{FF2B5EF4-FFF2-40B4-BE49-F238E27FC236}">
                    <a16:creationId xmlns:a16="http://schemas.microsoft.com/office/drawing/2014/main" id="{18D200AE-AB5D-FC44-72E4-15E65974A5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5300973"/>
                  </p:ext>
                </p:extLst>
              </p:nvPr>
            </p:nvGraphicFramePr>
            <p:xfrm>
              <a:off x="1454912" y="1369694"/>
              <a:ext cx="9282176" cy="39065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48762">
                      <a:extLst>
                        <a:ext uri="{9D8B030D-6E8A-4147-A177-3AD203B41FA5}">
                          <a16:colId xmlns:a16="http://schemas.microsoft.com/office/drawing/2014/main" val="946650722"/>
                        </a:ext>
                      </a:extLst>
                    </a:gridCol>
                    <a:gridCol w="6033414">
                      <a:extLst>
                        <a:ext uri="{9D8B030D-6E8A-4147-A177-3AD203B41FA5}">
                          <a16:colId xmlns:a16="http://schemas.microsoft.com/office/drawing/2014/main" val="1671824739"/>
                        </a:ext>
                      </a:extLst>
                    </a:gridCol>
                  </a:tblGrid>
                  <a:tr h="490609">
                    <a:tc>
                      <a:txBody>
                        <a:bodyPr/>
                        <a:lstStyle/>
                        <a:p>
                          <a:r>
                            <a:rPr lang="tr-TR" dirty="0"/>
                            <a:t>Aktivasyon Fonksiyonu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tr-TR" dirty="0"/>
                            <a:t>Açıklama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7285285"/>
                      </a:ext>
                    </a:extLst>
                  </a:tr>
                  <a:tr h="930476">
                    <a:tc>
                      <a:txBody>
                        <a:bodyPr/>
                        <a:lstStyle/>
                        <a:p>
                          <a:r>
                            <a:rPr lang="tr-TR" dirty="0"/>
                            <a:t>Basamak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>
                          <a:blip r:embed="rId2"/>
                          <a:stretch>
                            <a:fillRect l="-53885" t="-56209" r="-404" b="-2679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23370640"/>
                      </a:ext>
                    </a:extLst>
                  </a:tr>
                  <a:tr h="808833">
                    <a:tc>
                      <a:txBody>
                        <a:bodyPr/>
                        <a:lstStyle/>
                        <a:p>
                          <a:r>
                            <a:rPr lang="tr-TR" dirty="0"/>
                            <a:t>Sigmoid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>
                          <a:blip r:embed="rId2"/>
                          <a:stretch>
                            <a:fillRect l="-53885" t="-181061" r="-404" b="-2106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0363595"/>
                      </a:ext>
                    </a:extLst>
                  </a:tr>
                  <a:tr h="855373">
                    <a:tc>
                      <a:txBody>
                        <a:bodyPr/>
                        <a:lstStyle/>
                        <a:p>
                          <a:r>
                            <a:rPr lang="tr-TR" dirty="0"/>
                            <a:t>Hiperbolik Tanjant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>
                          <a:blip r:embed="rId2"/>
                          <a:stretch>
                            <a:fillRect l="-53885" t="-263121" r="-404" b="-971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1990135"/>
                      </a:ext>
                    </a:extLst>
                  </a:tr>
                  <a:tr h="821220">
                    <a:tc>
                      <a:txBody>
                        <a:bodyPr/>
                        <a:lstStyle/>
                        <a:p>
                          <a:r>
                            <a:rPr lang="tr-TR" dirty="0" err="1"/>
                            <a:t>ReLU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>
                          <a:blip r:embed="rId2"/>
                          <a:stretch>
                            <a:fillRect l="-53885" t="-379259" r="-404" b="-1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17481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41766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20521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Tek Katmanlı Algılayıcı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2.11.2022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9</a:t>
            </a:fld>
            <a:endParaRPr lang="tr-T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Alt Başlık 2">
                <a:extLst>
                  <a:ext uri="{FF2B5EF4-FFF2-40B4-BE49-F238E27FC236}">
                    <a16:creationId xmlns:a16="http://schemas.microsoft.com/office/drawing/2014/main" id="{F01AB2CF-5053-CA7B-B60F-327E522DCC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8693" y="1563823"/>
                <a:ext cx="6347014" cy="27770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Calibri" panose="020F0502020204030204" pitchFamily="34" charset="0"/>
                  <a:buChar char="∞"/>
                </a:pP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𝑁𝐸𝑇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3=</m:t>
                    </m:r>
                    <m:nary>
                      <m:naryPr>
                        <m:chr m:val="∑"/>
                        <m:supHide m:val="on"/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tr-T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nary>
                  </m:oMath>
                </a14:m>
                <a:endParaRPr lang="tr-TR" dirty="0"/>
              </a:p>
              <a:p>
                <a:pPr algn="l"/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Ç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𝚤𝑘𝑡𝚤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3=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𝑁𝐸𝑇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tr-TR" b="0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𝑁𝐸𝑇</m:t>
                        </m:r>
                      </m:e>
                    </m:d>
                    <m:r>
                      <a:rPr lang="tr-TR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1,  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𝑁𝐸𝑇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&amp;0,  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𝑁𝐸𝑇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≤ 0</m:t>
                            </m:r>
                          </m:e>
                        </m:eqArr>
                      </m:e>
                    </m:d>
                  </m:oMath>
                </a14:m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endParaRPr lang="tr-TR" dirty="0"/>
              </a:p>
            </p:txBody>
          </p:sp>
        </mc:Choice>
        <mc:Fallback xmlns="">
          <p:sp>
            <p:nvSpPr>
              <p:cNvPr id="12" name="Alt Başlık 2">
                <a:extLst>
                  <a:ext uri="{FF2B5EF4-FFF2-40B4-BE49-F238E27FC236}">
                    <a16:creationId xmlns:a16="http://schemas.microsoft.com/office/drawing/2014/main" id="{F01AB2CF-5053-CA7B-B60F-327E522DC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693" y="1563823"/>
                <a:ext cx="6347014" cy="2777060"/>
              </a:xfrm>
              <a:prstGeom prst="rect">
                <a:avLst/>
              </a:prstGeom>
              <a:blipFill>
                <a:blip r:embed="rId2"/>
                <a:stretch>
                  <a:fillRect l="-1537" t="-2307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up 41">
            <a:extLst>
              <a:ext uri="{FF2B5EF4-FFF2-40B4-BE49-F238E27FC236}">
                <a16:creationId xmlns:a16="http://schemas.microsoft.com/office/drawing/2014/main" id="{EBB57960-F0DA-6BDA-BBAA-FC77C042EE30}"/>
              </a:ext>
            </a:extLst>
          </p:cNvPr>
          <p:cNvGrpSpPr/>
          <p:nvPr/>
        </p:nvGrpSpPr>
        <p:grpSpPr>
          <a:xfrm>
            <a:off x="9322" y="1232335"/>
            <a:ext cx="6607886" cy="3331156"/>
            <a:chOff x="1597330" y="2102931"/>
            <a:chExt cx="6607886" cy="3331156"/>
          </a:xfrm>
        </p:grpSpPr>
        <p:cxnSp>
          <p:nvCxnSpPr>
            <p:cNvPr id="4" name="Düz Ok Bağlayıcısı 3">
              <a:extLst>
                <a:ext uri="{FF2B5EF4-FFF2-40B4-BE49-F238E27FC236}">
                  <a16:creationId xmlns:a16="http://schemas.microsoft.com/office/drawing/2014/main" id="{594CFC75-3830-FB65-22BC-CAF58D0C159C}"/>
                </a:ext>
              </a:extLst>
            </p:cNvPr>
            <p:cNvCxnSpPr>
              <a:cxnSpLocks/>
              <a:stCxn id="13" idx="6"/>
              <a:endCxn id="15" idx="2"/>
            </p:cNvCxnSpPr>
            <p:nvPr/>
          </p:nvCxnSpPr>
          <p:spPr>
            <a:xfrm>
              <a:off x="4116787" y="2434419"/>
              <a:ext cx="1419510" cy="1072801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Alt Başlık 2">
              <a:extLst>
                <a:ext uri="{FF2B5EF4-FFF2-40B4-BE49-F238E27FC236}">
                  <a16:creationId xmlns:a16="http://schemas.microsoft.com/office/drawing/2014/main" id="{5810D185-2610-4756-E966-7C03D7A22F29}"/>
                </a:ext>
              </a:extLst>
            </p:cNvPr>
            <p:cNvSpPr txBox="1">
              <a:spLocks/>
            </p:cNvSpPr>
            <p:nvPr/>
          </p:nvSpPr>
          <p:spPr>
            <a:xfrm>
              <a:off x="1597330" y="2230872"/>
              <a:ext cx="1015551" cy="3809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tr-TR" dirty="0">
                  <a:solidFill>
                    <a:srgbClr val="FF0000"/>
                  </a:solidFill>
                </a:rPr>
                <a:t>Girdi 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Alt Başlık 2">
                  <a:extLst>
                    <a:ext uri="{FF2B5EF4-FFF2-40B4-BE49-F238E27FC236}">
                      <a16:creationId xmlns:a16="http://schemas.microsoft.com/office/drawing/2014/main" id="{47E17B02-F7DD-B7A5-529A-280529F7A0E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012971" y="2185965"/>
                  <a:ext cx="1015551" cy="38092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ctr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10" name="Alt Başlık 2">
                  <a:extLst>
                    <a:ext uri="{FF2B5EF4-FFF2-40B4-BE49-F238E27FC236}">
                      <a16:creationId xmlns:a16="http://schemas.microsoft.com/office/drawing/2014/main" id="{47E17B02-F7DD-B7A5-529A-280529F7A0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2971" y="2185965"/>
                  <a:ext cx="1015551" cy="380924"/>
                </a:xfrm>
                <a:prstGeom prst="rect">
                  <a:avLst/>
                </a:prstGeom>
                <a:blipFill>
                  <a:blip r:embed="rId3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52AE7C-03A5-A279-59BF-35CCABCFF67C}"/>
                </a:ext>
              </a:extLst>
            </p:cNvPr>
            <p:cNvSpPr/>
            <p:nvPr/>
          </p:nvSpPr>
          <p:spPr>
            <a:xfrm>
              <a:off x="3481391" y="2102931"/>
              <a:ext cx="635396" cy="6629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14" name="Düz Ok Bağlayıcısı 13">
              <a:extLst>
                <a:ext uri="{FF2B5EF4-FFF2-40B4-BE49-F238E27FC236}">
                  <a16:creationId xmlns:a16="http://schemas.microsoft.com/office/drawing/2014/main" id="{C84FF858-0005-6208-3713-75E97643DFED}"/>
                </a:ext>
              </a:extLst>
            </p:cNvPr>
            <p:cNvCxnSpPr>
              <a:cxnSpLocks/>
              <a:stCxn id="8" idx="3"/>
              <a:endCxn id="13" idx="2"/>
            </p:cNvCxnSpPr>
            <p:nvPr/>
          </p:nvCxnSpPr>
          <p:spPr>
            <a:xfrm>
              <a:off x="2612881" y="2421334"/>
              <a:ext cx="868510" cy="1308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AC5D51F-050A-C85B-691D-9BB52FF88400}"/>
                </a:ext>
              </a:extLst>
            </p:cNvPr>
            <p:cNvSpPr/>
            <p:nvPr/>
          </p:nvSpPr>
          <p:spPr>
            <a:xfrm>
              <a:off x="5536297" y="2949297"/>
              <a:ext cx="1111185" cy="111584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>
                  <a:solidFill>
                    <a:srgbClr val="FF0000"/>
                  </a:solidFill>
                </a:rPr>
                <a:t>3</a:t>
              </a:r>
            </a:p>
          </p:txBody>
        </p:sp>
        <p:cxnSp>
          <p:nvCxnSpPr>
            <p:cNvPr id="16" name="Düz Ok Bağlayıcısı 15">
              <a:extLst>
                <a:ext uri="{FF2B5EF4-FFF2-40B4-BE49-F238E27FC236}">
                  <a16:creationId xmlns:a16="http://schemas.microsoft.com/office/drawing/2014/main" id="{F14EE71D-7047-6ED8-5B08-FF7CFCF5CD5A}"/>
                </a:ext>
              </a:extLst>
            </p:cNvPr>
            <p:cNvCxnSpPr>
              <a:cxnSpLocks/>
              <a:stCxn id="15" idx="6"/>
              <a:endCxn id="17" idx="1"/>
            </p:cNvCxnSpPr>
            <p:nvPr/>
          </p:nvCxnSpPr>
          <p:spPr>
            <a:xfrm flipV="1">
              <a:off x="6647482" y="3507219"/>
              <a:ext cx="542183" cy="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Alt Başlık 2">
              <a:extLst>
                <a:ext uri="{FF2B5EF4-FFF2-40B4-BE49-F238E27FC236}">
                  <a16:creationId xmlns:a16="http://schemas.microsoft.com/office/drawing/2014/main" id="{3D54A92D-C92C-4A08-3FE4-71A2A6F58ABB}"/>
                </a:ext>
              </a:extLst>
            </p:cNvPr>
            <p:cNvSpPr txBox="1">
              <a:spLocks/>
            </p:cNvSpPr>
            <p:nvPr/>
          </p:nvSpPr>
          <p:spPr>
            <a:xfrm>
              <a:off x="7189665" y="3316757"/>
              <a:ext cx="1015551" cy="3809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tr-TR" dirty="0"/>
                <a:t>Çıktı </a:t>
              </a:r>
            </a:p>
          </p:txBody>
        </p:sp>
        <p:sp>
          <p:nvSpPr>
            <p:cNvPr id="18" name="Alt Başlık 2">
              <a:extLst>
                <a:ext uri="{FF2B5EF4-FFF2-40B4-BE49-F238E27FC236}">
                  <a16:creationId xmlns:a16="http://schemas.microsoft.com/office/drawing/2014/main" id="{25E74DBC-ADDC-428A-0BC5-A0BBB6AD91FF}"/>
                </a:ext>
              </a:extLst>
            </p:cNvPr>
            <p:cNvSpPr txBox="1">
              <a:spLocks/>
            </p:cNvSpPr>
            <p:nvPr/>
          </p:nvSpPr>
          <p:spPr>
            <a:xfrm>
              <a:off x="1597330" y="3555054"/>
              <a:ext cx="1015551" cy="3809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tr-TR" dirty="0">
                  <a:solidFill>
                    <a:srgbClr val="FF0000"/>
                  </a:solidFill>
                </a:rPr>
                <a:t>Girdi 2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AD7EA2B-33CA-4F57-7CBD-46A0BC297CBB}"/>
                </a:ext>
              </a:extLst>
            </p:cNvPr>
            <p:cNvSpPr/>
            <p:nvPr/>
          </p:nvSpPr>
          <p:spPr>
            <a:xfrm>
              <a:off x="3467212" y="3414028"/>
              <a:ext cx="635396" cy="6629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>
                  <a:solidFill>
                    <a:srgbClr val="FF0000"/>
                  </a:solidFill>
                </a:rPr>
                <a:t>2</a:t>
              </a:r>
            </a:p>
          </p:txBody>
        </p:sp>
        <p:cxnSp>
          <p:nvCxnSpPr>
            <p:cNvPr id="20" name="Düz Ok Bağlayıcısı 19">
              <a:extLst>
                <a:ext uri="{FF2B5EF4-FFF2-40B4-BE49-F238E27FC236}">
                  <a16:creationId xmlns:a16="http://schemas.microsoft.com/office/drawing/2014/main" id="{9370FDD3-3395-BB82-D45F-6E52FDF2C983}"/>
                </a:ext>
              </a:extLst>
            </p:cNvPr>
            <p:cNvCxnSpPr>
              <a:cxnSpLocks/>
              <a:stCxn id="18" idx="3"/>
              <a:endCxn id="19" idx="2"/>
            </p:cNvCxnSpPr>
            <p:nvPr/>
          </p:nvCxnSpPr>
          <p:spPr>
            <a:xfrm>
              <a:off x="2612881" y="3745516"/>
              <a:ext cx="85433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Düz Ok Bağlayıcısı 26">
              <a:extLst>
                <a:ext uri="{FF2B5EF4-FFF2-40B4-BE49-F238E27FC236}">
                  <a16:creationId xmlns:a16="http://schemas.microsoft.com/office/drawing/2014/main" id="{9C5D59D4-64F6-46DC-474C-4544D25C0E8D}"/>
                </a:ext>
              </a:extLst>
            </p:cNvPr>
            <p:cNvCxnSpPr>
              <a:cxnSpLocks/>
              <a:stCxn id="19" idx="6"/>
              <a:endCxn id="15" idx="2"/>
            </p:cNvCxnSpPr>
            <p:nvPr/>
          </p:nvCxnSpPr>
          <p:spPr>
            <a:xfrm flipV="1">
              <a:off x="4102608" y="3507220"/>
              <a:ext cx="1433689" cy="238296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Alt Başlık 2">
                  <a:extLst>
                    <a:ext uri="{FF2B5EF4-FFF2-40B4-BE49-F238E27FC236}">
                      <a16:creationId xmlns:a16="http://schemas.microsoft.com/office/drawing/2014/main" id="{C6E61ED5-EB9C-2626-2C16-C36F4674881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65924" y="3270162"/>
                  <a:ext cx="1015551" cy="38092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ctr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23</m:t>
                            </m:r>
                          </m:sub>
                        </m:sSub>
                      </m:oMath>
                    </m:oMathPara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28" name="Alt Başlık 2">
                  <a:extLst>
                    <a:ext uri="{FF2B5EF4-FFF2-40B4-BE49-F238E27FC236}">
                      <a16:creationId xmlns:a16="http://schemas.microsoft.com/office/drawing/2014/main" id="{C6E61ED5-EB9C-2626-2C16-C36F467488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5924" y="3270162"/>
                  <a:ext cx="1015551" cy="380924"/>
                </a:xfrm>
                <a:prstGeom prst="rect">
                  <a:avLst/>
                </a:prstGeom>
                <a:blipFill>
                  <a:blip r:embed="rId4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46E7790-3515-6848-692C-6B96D0D2BC89}"/>
                </a:ext>
              </a:extLst>
            </p:cNvPr>
            <p:cNvSpPr/>
            <p:nvPr/>
          </p:nvSpPr>
          <p:spPr>
            <a:xfrm>
              <a:off x="5536297" y="4771111"/>
              <a:ext cx="635396" cy="6629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37" name="Düz Ok Bağlayıcısı 36">
              <a:extLst>
                <a:ext uri="{FF2B5EF4-FFF2-40B4-BE49-F238E27FC236}">
                  <a16:creationId xmlns:a16="http://schemas.microsoft.com/office/drawing/2014/main" id="{4ABD0D80-171B-0B2D-8A79-879F90DD9C93}"/>
                </a:ext>
              </a:extLst>
            </p:cNvPr>
            <p:cNvCxnSpPr>
              <a:cxnSpLocks/>
              <a:stCxn id="36" idx="0"/>
              <a:endCxn id="15" idx="4"/>
            </p:cNvCxnSpPr>
            <p:nvPr/>
          </p:nvCxnSpPr>
          <p:spPr>
            <a:xfrm flipV="1">
              <a:off x="5853995" y="4065142"/>
              <a:ext cx="237895" cy="70596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Alt Başlık 2">
                  <a:extLst>
                    <a:ext uri="{FF2B5EF4-FFF2-40B4-BE49-F238E27FC236}">
                      <a16:creationId xmlns:a16="http://schemas.microsoft.com/office/drawing/2014/main" id="{037AA55F-C476-17C0-3817-7CC7BF28963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160761" y="4227664"/>
                  <a:ext cx="1015551" cy="38092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ctr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41" name="Alt Başlık 2">
                  <a:extLst>
                    <a:ext uri="{FF2B5EF4-FFF2-40B4-BE49-F238E27FC236}">
                      <a16:creationId xmlns:a16="http://schemas.microsoft.com/office/drawing/2014/main" id="{037AA55F-C476-17C0-3817-7CC7BF2896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0761" y="4227664"/>
                  <a:ext cx="1015551" cy="380924"/>
                </a:xfrm>
                <a:prstGeom prst="rect">
                  <a:avLst/>
                </a:prstGeom>
                <a:blipFill>
                  <a:blip r:embed="rId5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Alt Başlık 2">
            <a:extLst>
              <a:ext uri="{FF2B5EF4-FFF2-40B4-BE49-F238E27FC236}">
                <a16:creationId xmlns:a16="http://schemas.microsoft.com/office/drawing/2014/main" id="{37ECD780-7C50-9FD4-0631-571E348ACAC2}"/>
              </a:ext>
            </a:extLst>
          </p:cNvPr>
          <p:cNvSpPr txBox="1">
            <a:spLocks/>
          </p:cNvSpPr>
          <p:nvPr/>
        </p:nvSpPr>
        <p:spPr>
          <a:xfrm>
            <a:off x="0" y="5601210"/>
            <a:ext cx="11611429" cy="6006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b="1" dirty="0" err="1"/>
              <a:t>Perceptron</a:t>
            </a:r>
            <a:r>
              <a:rPr lang="tr-TR" b="1" dirty="0"/>
              <a:t> (Algılayıcı): </a:t>
            </a:r>
            <a:r>
              <a:rPr lang="tr-TR" dirty="0"/>
              <a:t>birden fazla girdiyi alarak bir çıktı üretecek şekilde çalışmaktadır.</a:t>
            </a:r>
            <a:endParaRPr lang="tr-TR" b="1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3988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5582</TotalTime>
  <Words>1663</Words>
  <Application>Microsoft Office PowerPoint</Application>
  <PresentationFormat>Geniş ekran</PresentationFormat>
  <Paragraphs>280</Paragraphs>
  <Slides>22</Slides>
  <Notes>1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Circular</vt:lpstr>
      <vt:lpstr>Office Teması</vt:lpstr>
      <vt:lpstr>MEM437 – Yapay Sinir Ağları  Dr. Ali Tahir Karaşahin</vt:lpstr>
      <vt:lpstr>PowerPoint Sunusu</vt:lpstr>
      <vt:lpstr>Δ_x etkisi</vt:lpstr>
      <vt:lpstr>Veri Seti Seçimi</vt:lpstr>
      <vt:lpstr>Nöron(Sinir Hücresi): Hesaplama için Biyolojik İlham</vt:lpstr>
      <vt:lpstr>Nöron: Yapay Sinir Hücresi</vt:lpstr>
      <vt:lpstr>Birleştirme Fonksiyonları</vt:lpstr>
      <vt:lpstr>Aktivasyon Fonksiyonları</vt:lpstr>
      <vt:lpstr>Tek Katmanlı Algılayıcı</vt:lpstr>
      <vt:lpstr>Tek Katmanlı Algılayıcı</vt:lpstr>
      <vt:lpstr>Perceptron - Öğrenme Algoritması</vt:lpstr>
      <vt:lpstr>Perceptron - Öğrenme Algoritması</vt:lpstr>
      <vt:lpstr>ADALINE Modeli</vt:lpstr>
      <vt:lpstr>ADALINE - Öğrenme Algoritması</vt:lpstr>
      <vt:lpstr>ADALINE - Öğrenme Algoritması</vt:lpstr>
      <vt:lpstr>ADALINE için bir örnek</vt:lpstr>
      <vt:lpstr>ADALINE bir örnek</vt:lpstr>
      <vt:lpstr>ADALINE bir örnek</vt:lpstr>
      <vt:lpstr>Referanslar</vt:lpstr>
      <vt:lpstr>Referanslar</vt:lpstr>
      <vt:lpstr>Referanslar</vt:lpstr>
      <vt:lpstr>Teşekkürler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Taşıt-Römork Kombinasyonları için Tork Vektörleme Yönteminin  Modellenmesi ve Kontrolü</dc:title>
  <dc:creator>Ali Tahir KARAŞAHİN</dc:creator>
  <cp:lastModifiedBy>Ali Tahir KARAŞAHİN</cp:lastModifiedBy>
  <cp:revision>230</cp:revision>
  <dcterms:created xsi:type="dcterms:W3CDTF">2020-09-23T12:43:11Z</dcterms:created>
  <dcterms:modified xsi:type="dcterms:W3CDTF">2022-11-02T16:52:07Z</dcterms:modified>
</cp:coreProperties>
</file>